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49"/>
  </p:notesMasterIdLst>
  <p:sldIdLst>
    <p:sldId id="256" r:id="rId6"/>
    <p:sldId id="257" r:id="rId7"/>
    <p:sldId id="258" r:id="rId8"/>
    <p:sldId id="259" r:id="rId9"/>
    <p:sldId id="260" r:id="rId10"/>
    <p:sldId id="263" r:id="rId11"/>
    <p:sldId id="261" r:id="rId12"/>
    <p:sldId id="26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573" autoAdjust="0"/>
    <p:restoredTop sz="76768" autoAdjust="0"/>
  </p:normalViewPr>
  <p:slideViewPr>
    <p:cSldViewPr snapToGrid="0">
      <p:cViewPr varScale="1">
        <p:scale>
          <a:sx n="49" d="100"/>
          <a:sy n="49" d="100"/>
        </p:scale>
        <p:origin x="184" y="24"/>
      </p:cViewPr>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72" y="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3E927-0072-416F-8068-397D1511069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D5355F-2158-4B85-9C13-1E28905A7053}">
      <dgm:prSet/>
      <dgm:spPr/>
      <dgm:t>
        <a:bodyPr/>
        <a:lstStyle/>
        <a:p>
          <a:r>
            <a:rPr lang="el-GR"/>
            <a:t>Η καθαρή διαφορά εκτάσεων μεταξύ των περιόδων 1990/1991 και 2022/2023 ανέρχεται σε </a:t>
          </a:r>
          <a:r>
            <a:rPr lang="el-GR" b="1"/>
            <a:t>-171.155 στρέμματα</a:t>
          </a:r>
          <a:endParaRPr lang="en-US"/>
        </a:p>
      </dgm:t>
    </dgm:pt>
    <dgm:pt modelId="{63556621-FD6E-4D42-961E-E016FAD1D7FE}" type="parTrans" cxnId="{60959BB5-BE40-45E2-B356-1603794D8273}">
      <dgm:prSet/>
      <dgm:spPr/>
      <dgm:t>
        <a:bodyPr/>
        <a:lstStyle/>
        <a:p>
          <a:endParaRPr lang="en-US"/>
        </a:p>
      </dgm:t>
    </dgm:pt>
    <dgm:pt modelId="{961A1E4B-A24A-4DC2-B7A7-92F1777A2C14}" type="sibTrans" cxnId="{60959BB5-BE40-45E2-B356-1603794D8273}">
      <dgm:prSet/>
      <dgm:spPr/>
      <dgm:t>
        <a:bodyPr/>
        <a:lstStyle/>
        <a:p>
          <a:endParaRPr lang="en-US"/>
        </a:p>
      </dgm:t>
    </dgm:pt>
    <dgm:pt modelId="{633B1619-E468-42E1-8AD6-76D9CDAA6C00}">
      <dgm:prSet/>
      <dgm:spPr/>
      <dgm:t>
        <a:bodyPr/>
        <a:lstStyle/>
        <a:p>
          <a:r>
            <a:rPr lang="el-GR"/>
            <a:t>Εάν  από τις εκτάσεις 2022/2023 </a:t>
          </a:r>
          <a:r>
            <a:rPr lang="el-GR" b="1"/>
            <a:t>(646.279 στρέμματα</a:t>
          </a:r>
          <a:r>
            <a:rPr lang="el-GR"/>
            <a:t>) αφαιρεθούν οι νέες φυτεύσεις που χορηγήθηκαν από το 2016-2023 (</a:t>
          </a:r>
          <a:r>
            <a:rPr lang="el-GR" b="1"/>
            <a:t>48.584 στρέμματα</a:t>
          </a:r>
          <a:r>
            <a:rPr lang="el-GR"/>
            <a:t>), προκύπτει η έκταση του ελληνικού αμπελώνα χωρίς την αυξητική επίδραση των νέων εκτάσεων μέσω Αδειών Φύτευσης.</a:t>
          </a:r>
          <a:endParaRPr lang="en-US"/>
        </a:p>
      </dgm:t>
    </dgm:pt>
    <dgm:pt modelId="{B62E1DA9-B264-43F2-B9FA-FBA883189736}" type="parTrans" cxnId="{F1625E2B-EDB7-4A8E-B835-4847351A0096}">
      <dgm:prSet/>
      <dgm:spPr/>
      <dgm:t>
        <a:bodyPr/>
        <a:lstStyle/>
        <a:p>
          <a:endParaRPr lang="en-US"/>
        </a:p>
      </dgm:t>
    </dgm:pt>
    <dgm:pt modelId="{C16699E6-D828-4E98-87F7-92C1A0FFC43E}" type="sibTrans" cxnId="{F1625E2B-EDB7-4A8E-B835-4847351A0096}">
      <dgm:prSet/>
      <dgm:spPr/>
      <dgm:t>
        <a:bodyPr/>
        <a:lstStyle/>
        <a:p>
          <a:endParaRPr lang="en-US"/>
        </a:p>
      </dgm:t>
    </dgm:pt>
    <dgm:pt modelId="{A43F06FC-AA56-46E1-BF42-643A51CA4603}">
      <dgm:prSet/>
      <dgm:spPr/>
      <dgm:t>
        <a:bodyPr/>
        <a:lstStyle/>
        <a:p>
          <a:r>
            <a:rPr lang="el-GR"/>
            <a:t>Χωρίς τις νέες φυτεύσεις  η έκταση του ελληνικού αμπελώνα το 2023 θα ανερχόταν  στα </a:t>
          </a:r>
          <a:r>
            <a:rPr lang="el-GR" b="1"/>
            <a:t>597.695,14 στρέμματα</a:t>
          </a:r>
          <a:endParaRPr lang="en-US"/>
        </a:p>
      </dgm:t>
    </dgm:pt>
    <dgm:pt modelId="{78992EDA-4E78-4DCF-9659-26E0F117082D}" type="parTrans" cxnId="{4D4930DA-EFF0-40A6-9443-0C5067766723}">
      <dgm:prSet/>
      <dgm:spPr/>
      <dgm:t>
        <a:bodyPr/>
        <a:lstStyle/>
        <a:p>
          <a:endParaRPr lang="en-US"/>
        </a:p>
      </dgm:t>
    </dgm:pt>
    <dgm:pt modelId="{7CAA375C-66FB-4E51-8285-53D219F17CC8}" type="sibTrans" cxnId="{4D4930DA-EFF0-40A6-9443-0C5067766723}">
      <dgm:prSet/>
      <dgm:spPr/>
      <dgm:t>
        <a:bodyPr/>
        <a:lstStyle/>
        <a:p>
          <a:endParaRPr lang="en-US"/>
        </a:p>
      </dgm:t>
    </dgm:pt>
    <dgm:pt modelId="{F4381266-E117-4BE1-AF54-1E44E9584C04}">
      <dgm:prSet/>
      <dgm:spPr/>
      <dgm:t>
        <a:bodyPr/>
        <a:lstStyle/>
        <a:p>
          <a:r>
            <a:rPr lang="el-GR"/>
            <a:t>Η διαφορά της έκτασης περιόδου 1990/1991 (817.435 στρ.) με την περίοδο 2022/2023 χωρίς την αυξητική επίδραση, μέσω των Αδειών Φύτευσης (597.695,14 στρέμματα), ανέρχεται σε </a:t>
          </a:r>
          <a:r>
            <a:rPr lang="el-GR" b="1"/>
            <a:t>219.739,86 στρέμματα ,</a:t>
          </a:r>
          <a:r>
            <a:rPr lang="el-GR"/>
            <a:t>εκτάσεις</a:t>
          </a:r>
          <a:r>
            <a:rPr lang="el-GR" b="1"/>
            <a:t> </a:t>
          </a:r>
          <a:r>
            <a:rPr lang="el-GR"/>
            <a:t>που</a:t>
          </a:r>
          <a:r>
            <a:rPr lang="el-GR" b="1"/>
            <a:t> </a:t>
          </a:r>
          <a:r>
            <a:rPr lang="el-GR"/>
            <a:t>χαρακτηρίζονται ως  εγκαταληφθείσες εκτάσεις από το 1990/91 μέχρι το 2022/23 (</a:t>
          </a:r>
          <a:r>
            <a:rPr lang="el-GR" b="1"/>
            <a:t>26,88%).</a:t>
          </a:r>
          <a:endParaRPr lang="en-US"/>
        </a:p>
      </dgm:t>
    </dgm:pt>
    <dgm:pt modelId="{011824FE-ECC5-485C-8D95-B0E11FBA367A}" type="parTrans" cxnId="{7F24301F-F5FA-461B-87AC-7A892C85608F}">
      <dgm:prSet/>
      <dgm:spPr/>
      <dgm:t>
        <a:bodyPr/>
        <a:lstStyle/>
        <a:p>
          <a:endParaRPr lang="en-US"/>
        </a:p>
      </dgm:t>
    </dgm:pt>
    <dgm:pt modelId="{10A040E2-802A-46AF-B09F-91D921A5280A}" type="sibTrans" cxnId="{7F24301F-F5FA-461B-87AC-7A892C85608F}">
      <dgm:prSet/>
      <dgm:spPr/>
      <dgm:t>
        <a:bodyPr/>
        <a:lstStyle/>
        <a:p>
          <a:endParaRPr lang="en-US"/>
        </a:p>
      </dgm:t>
    </dgm:pt>
    <dgm:pt modelId="{C10E1671-819E-494A-8465-6796A2F7F215}">
      <dgm:prSet/>
      <dgm:spPr/>
      <dgm:t>
        <a:bodyPr/>
        <a:lstStyle/>
        <a:p>
          <a:r>
            <a:rPr lang="el-GR"/>
            <a:t>Με βάση όμοιους υπολογισμούς, εντός της </a:t>
          </a:r>
          <a:r>
            <a:rPr lang="el-GR" b="1"/>
            <a:t>προηγούμενης 8ετίας</a:t>
          </a:r>
          <a:r>
            <a:rPr lang="el-GR"/>
            <a:t> (από την έναρξη του νέου καθεστώτος Αδειών Φύτευσης από 1/1/2016 ), εγκαταλείφθηκαν </a:t>
          </a:r>
          <a:r>
            <a:rPr lang="el-GR" b="1"/>
            <a:t>35.300,5 στρέμματα (5,51%)</a:t>
          </a:r>
          <a:r>
            <a:rPr lang="el-GR"/>
            <a:t>.</a:t>
          </a:r>
          <a:endParaRPr lang="en-US"/>
        </a:p>
      </dgm:t>
    </dgm:pt>
    <dgm:pt modelId="{E7C4317E-15F3-4A2B-8DB6-4269C0C803DD}" type="parTrans" cxnId="{FC0277EC-64EE-4047-A672-98B229DA629F}">
      <dgm:prSet/>
      <dgm:spPr/>
      <dgm:t>
        <a:bodyPr/>
        <a:lstStyle/>
        <a:p>
          <a:endParaRPr lang="en-US"/>
        </a:p>
      </dgm:t>
    </dgm:pt>
    <dgm:pt modelId="{E4C3548C-0254-4F97-AEA9-7FE221B759DB}" type="sibTrans" cxnId="{FC0277EC-64EE-4047-A672-98B229DA629F}">
      <dgm:prSet/>
      <dgm:spPr/>
      <dgm:t>
        <a:bodyPr/>
        <a:lstStyle/>
        <a:p>
          <a:endParaRPr lang="en-US"/>
        </a:p>
      </dgm:t>
    </dgm:pt>
    <dgm:pt modelId="{DF85FE32-C242-4EF2-8D0D-DA34E00CF14A}" type="pres">
      <dgm:prSet presAssocID="{6E33E927-0072-416F-8068-397D15110695}" presName="linear" presStyleCnt="0">
        <dgm:presLayoutVars>
          <dgm:animLvl val="lvl"/>
          <dgm:resizeHandles val="exact"/>
        </dgm:presLayoutVars>
      </dgm:prSet>
      <dgm:spPr/>
    </dgm:pt>
    <dgm:pt modelId="{6E138B72-DA9C-4717-A73B-77B4A35A1542}" type="pres">
      <dgm:prSet presAssocID="{DFD5355F-2158-4B85-9C13-1E28905A7053}" presName="parentText" presStyleLbl="node1" presStyleIdx="0" presStyleCnt="5">
        <dgm:presLayoutVars>
          <dgm:chMax val="0"/>
          <dgm:bulletEnabled val="1"/>
        </dgm:presLayoutVars>
      </dgm:prSet>
      <dgm:spPr/>
    </dgm:pt>
    <dgm:pt modelId="{16E1CFDA-0312-4BD9-87CD-4D916B3B02F1}" type="pres">
      <dgm:prSet presAssocID="{961A1E4B-A24A-4DC2-B7A7-92F1777A2C14}" presName="spacer" presStyleCnt="0"/>
      <dgm:spPr/>
    </dgm:pt>
    <dgm:pt modelId="{12E174E8-1AE0-4692-826A-90DE65F65F96}" type="pres">
      <dgm:prSet presAssocID="{633B1619-E468-42E1-8AD6-76D9CDAA6C00}" presName="parentText" presStyleLbl="node1" presStyleIdx="1" presStyleCnt="5">
        <dgm:presLayoutVars>
          <dgm:chMax val="0"/>
          <dgm:bulletEnabled val="1"/>
        </dgm:presLayoutVars>
      </dgm:prSet>
      <dgm:spPr/>
    </dgm:pt>
    <dgm:pt modelId="{5470759F-3FE1-447A-87E8-FEC8B0EE4C3C}" type="pres">
      <dgm:prSet presAssocID="{C16699E6-D828-4E98-87F7-92C1A0FFC43E}" presName="spacer" presStyleCnt="0"/>
      <dgm:spPr/>
    </dgm:pt>
    <dgm:pt modelId="{5040D6E0-B6E5-45E1-A026-AA678FFE23D1}" type="pres">
      <dgm:prSet presAssocID="{A43F06FC-AA56-46E1-BF42-643A51CA4603}" presName="parentText" presStyleLbl="node1" presStyleIdx="2" presStyleCnt="5">
        <dgm:presLayoutVars>
          <dgm:chMax val="0"/>
          <dgm:bulletEnabled val="1"/>
        </dgm:presLayoutVars>
      </dgm:prSet>
      <dgm:spPr/>
    </dgm:pt>
    <dgm:pt modelId="{A3A5B168-05E4-4C0D-A1C9-DDF3E0F43BFF}" type="pres">
      <dgm:prSet presAssocID="{7CAA375C-66FB-4E51-8285-53D219F17CC8}" presName="spacer" presStyleCnt="0"/>
      <dgm:spPr/>
    </dgm:pt>
    <dgm:pt modelId="{7DB3FD65-CBA7-4BFD-9F12-513DA0E2F1F8}" type="pres">
      <dgm:prSet presAssocID="{F4381266-E117-4BE1-AF54-1E44E9584C04}" presName="parentText" presStyleLbl="node1" presStyleIdx="3" presStyleCnt="5">
        <dgm:presLayoutVars>
          <dgm:chMax val="0"/>
          <dgm:bulletEnabled val="1"/>
        </dgm:presLayoutVars>
      </dgm:prSet>
      <dgm:spPr/>
    </dgm:pt>
    <dgm:pt modelId="{3E097228-2ACA-4027-B7BE-A056DF18599F}" type="pres">
      <dgm:prSet presAssocID="{10A040E2-802A-46AF-B09F-91D921A5280A}" presName="spacer" presStyleCnt="0"/>
      <dgm:spPr/>
    </dgm:pt>
    <dgm:pt modelId="{48B2FC88-716C-444C-9F4C-21F69A76CE0E}" type="pres">
      <dgm:prSet presAssocID="{C10E1671-819E-494A-8465-6796A2F7F215}" presName="parentText" presStyleLbl="node1" presStyleIdx="4" presStyleCnt="5">
        <dgm:presLayoutVars>
          <dgm:chMax val="0"/>
          <dgm:bulletEnabled val="1"/>
        </dgm:presLayoutVars>
      </dgm:prSet>
      <dgm:spPr/>
    </dgm:pt>
  </dgm:ptLst>
  <dgm:cxnLst>
    <dgm:cxn modelId="{7F533405-AED4-4AFE-9D98-FE8BEF7127A2}" type="presOf" srcId="{6E33E927-0072-416F-8068-397D15110695}" destId="{DF85FE32-C242-4EF2-8D0D-DA34E00CF14A}" srcOrd="0" destOrd="0" presId="urn:microsoft.com/office/officeart/2005/8/layout/vList2"/>
    <dgm:cxn modelId="{78F4141C-0C9B-4531-A269-87D2E7629251}" type="presOf" srcId="{DFD5355F-2158-4B85-9C13-1E28905A7053}" destId="{6E138B72-DA9C-4717-A73B-77B4A35A1542}" srcOrd="0" destOrd="0" presId="urn:microsoft.com/office/officeart/2005/8/layout/vList2"/>
    <dgm:cxn modelId="{7F24301F-F5FA-461B-87AC-7A892C85608F}" srcId="{6E33E927-0072-416F-8068-397D15110695}" destId="{F4381266-E117-4BE1-AF54-1E44E9584C04}" srcOrd="3" destOrd="0" parTransId="{011824FE-ECC5-485C-8D95-B0E11FBA367A}" sibTransId="{10A040E2-802A-46AF-B09F-91D921A5280A}"/>
    <dgm:cxn modelId="{A4746928-C4C1-41D8-B848-060EB31DCE26}" type="presOf" srcId="{F4381266-E117-4BE1-AF54-1E44E9584C04}" destId="{7DB3FD65-CBA7-4BFD-9F12-513DA0E2F1F8}" srcOrd="0" destOrd="0" presId="urn:microsoft.com/office/officeart/2005/8/layout/vList2"/>
    <dgm:cxn modelId="{F1625E2B-EDB7-4A8E-B835-4847351A0096}" srcId="{6E33E927-0072-416F-8068-397D15110695}" destId="{633B1619-E468-42E1-8AD6-76D9CDAA6C00}" srcOrd="1" destOrd="0" parTransId="{B62E1DA9-B264-43F2-B9FA-FBA883189736}" sibTransId="{C16699E6-D828-4E98-87F7-92C1A0FFC43E}"/>
    <dgm:cxn modelId="{9715D065-F35A-4611-BEF2-4934E66BF0B7}" type="presOf" srcId="{A43F06FC-AA56-46E1-BF42-643A51CA4603}" destId="{5040D6E0-B6E5-45E1-A026-AA678FFE23D1}" srcOrd="0" destOrd="0" presId="urn:microsoft.com/office/officeart/2005/8/layout/vList2"/>
    <dgm:cxn modelId="{9B512F9E-BFF2-44AE-BEA8-49C4C109ADCA}" type="presOf" srcId="{C10E1671-819E-494A-8465-6796A2F7F215}" destId="{48B2FC88-716C-444C-9F4C-21F69A76CE0E}" srcOrd="0" destOrd="0" presId="urn:microsoft.com/office/officeart/2005/8/layout/vList2"/>
    <dgm:cxn modelId="{60959BB5-BE40-45E2-B356-1603794D8273}" srcId="{6E33E927-0072-416F-8068-397D15110695}" destId="{DFD5355F-2158-4B85-9C13-1E28905A7053}" srcOrd="0" destOrd="0" parTransId="{63556621-FD6E-4D42-961E-E016FAD1D7FE}" sibTransId="{961A1E4B-A24A-4DC2-B7A7-92F1777A2C14}"/>
    <dgm:cxn modelId="{4D4930DA-EFF0-40A6-9443-0C5067766723}" srcId="{6E33E927-0072-416F-8068-397D15110695}" destId="{A43F06FC-AA56-46E1-BF42-643A51CA4603}" srcOrd="2" destOrd="0" parTransId="{78992EDA-4E78-4DCF-9659-26E0F117082D}" sibTransId="{7CAA375C-66FB-4E51-8285-53D219F17CC8}"/>
    <dgm:cxn modelId="{B35B27DC-A614-436D-9DDB-C94D95809CB5}" type="presOf" srcId="{633B1619-E468-42E1-8AD6-76D9CDAA6C00}" destId="{12E174E8-1AE0-4692-826A-90DE65F65F96}" srcOrd="0" destOrd="0" presId="urn:microsoft.com/office/officeart/2005/8/layout/vList2"/>
    <dgm:cxn modelId="{FC0277EC-64EE-4047-A672-98B229DA629F}" srcId="{6E33E927-0072-416F-8068-397D15110695}" destId="{C10E1671-819E-494A-8465-6796A2F7F215}" srcOrd="4" destOrd="0" parTransId="{E7C4317E-15F3-4A2B-8DB6-4269C0C803DD}" sibTransId="{E4C3548C-0254-4F97-AEA9-7FE221B759DB}"/>
    <dgm:cxn modelId="{DCEC2A77-CB4B-4BBA-9396-11FCEFE3786F}" type="presParOf" srcId="{DF85FE32-C242-4EF2-8D0D-DA34E00CF14A}" destId="{6E138B72-DA9C-4717-A73B-77B4A35A1542}" srcOrd="0" destOrd="0" presId="urn:microsoft.com/office/officeart/2005/8/layout/vList2"/>
    <dgm:cxn modelId="{535E6D86-E282-45A3-8F0A-FF3303F12E82}" type="presParOf" srcId="{DF85FE32-C242-4EF2-8D0D-DA34E00CF14A}" destId="{16E1CFDA-0312-4BD9-87CD-4D916B3B02F1}" srcOrd="1" destOrd="0" presId="urn:microsoft.com/office/officeart/2005/8/layout/vList2"/>
    <dgm:cxn modelId="{A53B56AC-F63C-4352-969B-1BC76DF3B1E7}" type="presParOf" srcId="{DF85FE32-C242-4EF2-8D0D-DA34E00CF14A}" destId="{12E174E8-1AE0-4692-826A-90DE65F65F96}" srcOrd="2" destOrd="0" presId="urn:microsoft.com/office/officeart/2005/8/layout/vList2"/>
    <dgm:cxn modelId="{7E7D04B2-9CCA-4E67-8FE4-86B5BE6716A8}" type="presParOf" srcId="{DF85FE32-C242-4EF2-8D0D-DA34E00CF14A}" destId="{5470759F-3FE1-447A-87E8-FEC8B0EE4C3C}" srcOrd="3" destOrd="0" presId="urn:microsoft.com/office/officeart/2005/8/layout/vList2"/>
    <dgm:cxn modelId="{9EB24869-A3C3-4CF5-A034-9D3F786DB24C}" type="presParOf" srcId="{DF85FE32-C242-4EF2-8D0D-DA34E00CF14A}" destId="{5040D6E0-B6E5-45E1-A026-AA678FFE23D1}" srcOrd="4" destOrd="0" presId="urn:microsoft.com/office/officeart/2005/8/layout/vList2"/>
    <dgm:cxn modelId="{3A4F5AE9-A472-477F-8282-A55B36B1B4B4}" type="presParOf" srcId="{DF85FE32-C242-4EF2-8D0D-DA34E00CF14A}" destId="{A3A5B168-05E4-4C0D-A1C9-DDF3E0F43BFF}" srcOrd="5" destOrd="0" presId="urn:microsoft.com/office/officeart/2005/8/layout/vList2"/>
    <dgm:cxn modelId="{16A1CF42-79D7-4FF0-95E4-9AE912583B9C}" type="presParOf" srcId="{DF85FE32-C242-4EF2-8D0D-DA34E00CF14A}" destId="{7DB3FD65-CBA7-4BFD-9F12-513DA0E2F1F8}" srcOrd="6" destOrd="0" presId="urn:microsoft.com/office/officeart/2005/8/layout/vList2"/>
    <dgm:cxn modelId="{13AB3C9E-A749-4361-88EF-E93C5DA8D1EA}" type="presParOf" srcId="{DF85FE32-C242-4EF2-8D0D-DA34E00CF14A}" destId="{3E097228-2ACA-4027-B7BE-A056DF18599F}" srcOrd="7" destOrd="0" presId="urn:microsoft.com/office/officeart/2005/8/layout/vList2"/>
    <dgm:cxn modelId="{B8525664-DB9D-4FD0-8101-912AF145C30D}" type="presParOf" srcId="{DF85FE32-C242-4EF2-8D0D-DA34E00CF14A}" destId="{48B2FC88-716C-444C-9F4C-21F69A76CE0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A02DEA-5F9A-4437-9FF0-2ADBE31338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7BA3DD-A035-44CB-82CE-71051401DE3F}">
      <dgm:prSet/>
      <dgm:spPr>
        <a:solidFill>
          <a:schemeClr val="accent2"/>
        </a:solidFill>
      </dgm:spPr>
      <dgm:t>
        <a:bodyPr/>
        <a:lstStyle/>
        <a:p>
          <a:r>
            <a:rPr lang="el-GR" dirty="0"/>
            <a:t>Για την βελτίωση της, σε </a:t>
          </a:r>
          <a:r>
            <a:rPr lang="el-GR" b="1" dirty="0"/>
            <a:t>ακραίο βαθμό εικόνας κατακερματισμού του ελληνικού αμπελώνα, είναι προφανής </a:t>
          </a:r>
          <a:r>
            <a:rPr lang="el-GR" dirty="0"/>
            <a:t>η αναγκαιότητα εφαρμογής πολιτικών που έχουν σχέση με:</a:t>
          </a:r>
          <a:endParaRPr lang="en-US" dirty="0"/>
        </a:p>
      </dgm:t>
    </dgm:pt>
    <dgm:pt modelId="{075C6A42-E2F5-40C2-87F3-7F9E59EB2954}" type="parTrans" cxnId="{D2AF1FCC-C43A-493F-8B25-1059BBDB8E61}">
      <dgm:prSet/>
      <dgm:spPr/>
      <dgm:t>
        <a:bodyPr/>
        <a:lstStyle/>
        <a:p>
          <a:endParaRPr lang="en-US"/>
        </a:p>
      </dgm:t>
    </dgm:pt>
    <dgm:pt modelId="{7D512123-6165-45A0-B627-9AE3813F3B1A}" type="sibTrans" cxnId="{D2AF1FCC-C43A-493F-8B25-1059BBDB8E61}">
      <dgm:prSet/>
      <dgm:spPr/>
      <dgm:t>
        <a:bodyPr/>
        <a:lstStyle/>
        <a:p>
          <a:endParaRPr lang="en-US"/>
        </a:p>
      </dgm:t>
    </dgm:pt>
    <dgm:pt modelId="{FAE39487-70F7-4390-AE46-A502BF993F86}">
      <dgm:prSet/>
      <dgm:spPr>
        <a:solidFill>
          <a:schemeClr val="accent2"/>
        </a:solidFill>
      </dgm:spPr>
      <dgm:t>
        <a:bodyPr/>
        <a:lstStyle/>
        <a:p>
          <a:r>
            <a:rPr lang="el-GR" b="1"/>
            <a:t>το κληρονομικό δίκαιο</a:t>
          </a:r>
          <a:endParaRPr lang="en-US"/>
        </a:p>
      </dgm:t>
    </dgm:pt>
    <dgm:pt modelId="{81C5BC2C-B21F-411B-AF7D-30BA64F3D91B}" type="parTrans" cxnId="{49B55B6F-8F34-4A19-A9A2-3B5CDDCE8830}">
      <dgm:prSet/>
      <dgm:spPr/>
      <dgm:t>
        <a:bodyPr/>
        <a:lstStyle/>
        <a:p>
          <a:endParaRPr lang="en-US"/>
        </a:p>
      </dgm:t>
    </dgm:pt>
    <dgm:pt modelId="{D40F7468-CA96-49CE-A80D-9D03167775F6}" type="sibTrans" cxnId="{49B55B6F-8F34-4A19-A9A2-3B5CDDCE8830}">
      <dgm:prSet/>
      <dgm:spPr/>
      <dgm:t>
        <a:bodyPr/>
        <a:lstStyle/>
        <a:p>
          <a:endParaRPr lang="en-US"/>
        </a:p>
      </dgm:t>
    </dgm:pt>
    <dgm:pt modelId="{BCBC4136-2F53-4FF0-A256-9F83391200E2}">
      <dgm:prSet/>
      <dgm:spPr>
        <a:solidFill>
          <a:schemeClr val="accent2"/>
        </a:solidFill>
      </dgm:spPr>
      <dgm:t>
        <a:bodyPr/>
        <a:lstStyle/>
        <a:p>
          <a:r>
            <a:rPr lang="el-GR" b="1"/>
            <a:t>την δημιουργία τράπεζας γης</a:t>
          </a:r>
          <a:endParaRPr lang="en-US"/>
        </a:p>
      </dgm:t>
    </dgm:pt>
    <dgm:pt modelId="{8062D924-B548-443B-A6A5-9E381B3A863D}" type="parTrans" cxnId="{86A5FE55-CDB1-43A1-ADE6-F726E791CB6E}">
      <dgm:prSet/>
      <dgm:spPr/>
      <dgm:t>
        <a:bodyPr/>
        <a:lstStyle/>
        <a:p>
          <a:endParaRPr lang="en-US"/>
        </a:p>
      </dgm:t>
    </dgm:pt>
    <dgm:pt modelId="{9D346841-C9F5-4996-9570-1246575E1EAF}" type="sibTrans" cxnId="{86A5FE55-CDB1-43A1-ADE6-F726E791CB6E}">
      <dgm:prSet/>
      <dgm:spPr/>
      <dgm:t>
        <a:bodyPr/>
        <a:lstStyle/>
        <a:p>
          <a:endParaRPr lang="en-US"/>
        </a:p>
      </dgm:t>
    </dgm:pt>
    <dgm:pt modelId="{4D367258-48FC-465C-8BFC-679C4D2885F5}">
      <dgm:prSet/>
      <dgm:spPr>
        <a:solidFill>
          <a:schemeClr val="accent2"/>
        </a:solidFill>
      </dgm:spPr>
      <dgm:t>
        <a:bodyPr/>
        <a:lstStyle/>
        <a:p>
          <a:r>
            <a:rPr lang="el-GR" b="1"/>
            <a:t>των χρήσεων γης</a:t>
          </a:r>
          <a:endParaRPr lang="en-US"/>
        </a:p>
      </dgm:t>
    </dgm:pt>
    <dgm:pt modelId="{BDDC4E5D-4127-4C86-B5E4-82393C969ACD}" type="parTrans" cxnId="{0BD516B0-E59B-4313-967C-D1F56C7FC079}">
      <dgm:prSet/>
      <dgm:spPr/>
      <dgm:t>
        <a:bodyPr/>
        <a:lstStyle/>
        <a:p>
          <a:endParaRPr lang="en-US"/>
        </a:p>
      </dgm:t>
    </dgm:pt>
    <dgm:pt modelId="{F4998CDD-A3B9-44DF-8BDB-AE40F9855510}" type="sibTrans" cxnId="{0BD516B0-E59B-4313-967C-D1F56C7FC079}">
      <dgm:prSet/>
      <dgm:spPr/>
      <dgm:t>
        <a:bodyPr/>
        <a:lstStyle/>
        <a:p>
          <a:endParaRPr lang="en-US"/>
        </a:p>
      </dgm:t>
    </dgm:pt>
    <dgm:pt modelId="{A9396D79-0F9B-4212-806A-CC492CD90689}">
      <dgm:prSet/>
      <dgm:spPr>
        <a:solidFill>
          <a:schemeClr val="accent2"/>
        </a:solidFill>
      </dgm:spPr>
      <dgm:t>
        <a:bodyPr/>
        <a:lstStyle/>
        <a:p>
          <a:r>
            <a:rPr lang="el-GR" b="1"/>
            <a:t>του αναδασμού και </a:t>
          </a:r>
          <a:endParaRPr lang="en-US"/>
        </a:p>
      </dgm:t>
    </dgm:pt>
    <dgm:pt modelId="{B81534A7-7038-4CAA-A610-705CF589026F}" type="parTrans" cxnId="{ED1F1041-2038-498D-BA9B-B3A41CA0B091}">
      <dgm:prSet/>
      <dgm:spPr/>
      <dgm:t>
        <a:bodyPr/>
        <a:lstStyle/>
        <a:p>
          <a:endParaRPr lang="en-US"/>
        </a:p>
      </dgm:t>
    </dgm:pt>
    <dgm:pt modelId="{E0DB7767-1C36-443A-AFB9-6F888ECFC023}" type="sibTrans" cxnId="{ED1F1041-2038-498D-BA9B-B3A41CA0B091}">
      <dgm:prSet/>
      <dgm:spPr/>
      <dgm:t>
        <a:bodyPr/>
        <a:lstStyle/>
        <a:p>
          <a:endParaRPr lang="en-US"/>
        </a:p>
      </dgm:t>
    </dgm:pt>
    <dgm:pt modelId="{7BD34E2A-1861-4DCA-8138-89A0CCEB8407}">
      <dgm:prSet/>
      <dgm:spPr>
        <a:solidFill>
          <a:schemeClr val="accent2"/>
        </a:solidFill>
      </dgm:spPr>
      <dgm:t>
        <a:bodyPr/>
        <a:lstStyle/>
        <a:p>
          <a:r>
            <a:rPr lang="el-GR" b="1"/>
            <a:t>της ομαδοποίησης των αμπελοκαλλιεργητών μέσω της ένταξής τους σε συλλογικά σχήματα με κύριο εργαλείο τους συνεταιρισμούς</a:t>
          </a:r>
          <a:r>
            <a:rPr lang="el-GR"/>
            <a:t>,</a:t>
          </a:r>
          <a:endParaRPr lang="en-US" dirty="0"/>
        </a:p>
      </dgm:t>
    </dgm:pt>
    <dgm:pt modelId="{EB196EF6-62C8-41DA-8D7E-45E4107E0D53}" type="parTrans" cxnId="{67FCF8A5-F515-485D-8B91-DFB7A2DBE41A}">
      <dgm:prSet/>
      <dgm:spPr/>
      <dgm:t>
        <a:bodyPr/>
        <a:lstStyle/>
        <a:p>
          <a:endParaRPr lang="en-US"/>
        </a:p>
      </dgm:t>
    </dgm:pt>
    <dgm:pt modelId="{59B972ED-936B-4B86-A34C-23DA2EE0B7F7}" type="sibTrans" cxnId="{67FCF8A5-F515-485D-8B91-DFB7A2DBE41A}">
      <dgm:prSet/>
      <dgm:spPr/>
      <dgm:t>
        <a:bodyPr/>
        <a:lstStyle/>
        <a:p>
          <a:endParaRPr lang="en-US"/>
        </a:p>
      </dgm:t>
    </dgm:pt>
    <dgm:pt modelId="{1E7B3943-C1D8-477D-9A7B-5D062F870987}" type="pres">
      <dgm:prSet presAssocID="{D2A02DEA-5F9A-4437-9FF0-2ADBE31338F4}" presName="linear" presStyleCnt="0">
        <dgm:presLayoutVars>
          <dgm:animLvl val="lvl"/>
          <dgm:resizeHandles val="exact"/>
        </dgm:presLayoutVars>
      </dgm:prSet>
      <dgm:spPr/>
    </dgm:pt>
    <dgm:pt modelId="{2E85D6D4-2BDE-4036-952D-8738806AAB45}" type="pres">
      <dgm:prSet presAssocID="{117BA3DD-A035-44CB-82CE-71051401DE3F}" presName="parentText" presStyleLbl="node1" presStyleIdx="0" presStyleCnt="6">
        <dgm:presLayoutVars>
          <dgm:chMax val="0"/>
          <dgm:bulletEnabled val="1"/>
        </dgm:presLayoutVars>
      </dgm:prSet>
      <dgm:spPr/>
    </dgm:pt>
    <dgm:pt modelId="{BB34AD1D-EA3C-4C42-BEBA-BE7A73C991FF}" type="pres">
      <dgm:prSet presAssocID="{7D512123-6165-45A0-B627-9AE3813F3B1A}" presName="spacer" presStyleCnt="0"/>
      <dgm:spPr/>
    </dgm:pt>
    <dgm:pt modelId="{999D9CD4-130A-4ED6-8C20-4CF848613F06}" type="pres">
      <dgm:prSet presAssocID="{FAE39487-70F7-4390-AE46-A502BF993F86}" presName="parentText" presStyleLbl="node1" presStyleIdx="1" presStyleCnt="6">
        <dgm:presLayoutVars>
          <dgm:chMax val="0"/>
          <dgm:bulletEnabled val="1"/>
        </dgm:presLayoutVars>
      </dgm:prSet>
      <dgm:spPr/>
    </dgm:pt>
    <dgm:pt modelId="{888B0E0C-2FCE-48AF-AD48-DA302C60B5BC}" type="pres">
      <dgm:prSet presAssocID="{D40F7468-CA96-49CE-A80D-9D03167775F6}" presName="spacer" presStyleCnt="0"/>
      <dgm:spPr/>
    </dgm:pt>
    <dgm:pt modelId="{52905C1A-3311-4D51-A15D-433FCA1731D3}" type="pres">
      <dgm:prSet presAssocID="{BCBC4136-2F53-4FF0-A256-9F83391200E2}" presName="parentText" presStyleLbl="node1" presStyleIdx="2" presStyleCnt="6">
        <dgm:presLayoutVars>
          <dgm:chMax val="0"/>
          <dgm:bulletEnabled val="1"/>
        </dgm:presLayoutVars>
      </dgm:prSet>
      <dgm:spPr/>
    </dgm:pt>
    <dgm:pt modelId="{56FDDDC6-3A04-4D17-9535-7B3B8F98C9B5}" type="pres">
      <dgm:prSet presAssocID="{9D346841-C9F5-4996-9570-1246575E1EAF}" presName="spacer" presStyleCnt="0"/>
      <dgm:spPr/>
    </dgm:pt>
    <dgm:pt modelId="{633D28F5-F839-4F23-925D-AEDDC07F5A12}" type="pres">
      <dgm:prSet presAssocID="{4D367258-48FC-465C-8BFC-679C4D2885F5}" presName="parentText" presStyleLbl="node1" presStyleIdx="3" presStyleCnt="6">
        <dgm:presLayoutVars>
          <dgm:chMax val="0"/>
          <dgm:bulletEnabled val="1"/>
        </dgm:presLayoutVars>
      </dgm:prSet>
      <dgm:spPr/>
    </dgm:pt>
    <dgm:pt modelId="{1D093ABF-4AF1-49B8-92FE-91ADCA34FEBC}" type="pres">
      <dgm:prSet presAssocID="{F4998CDD-A3B9-44DF-8BDB-AE40F9855510}" presName="spacer" presStyleCnt="0"/>
      <dgm:spPr/>
    </dgm:pt>
    <dgm:pt modelId="{1304A71A-C72C-41AC-93DE-9CCFCF0D1497}" type="pres">
      <dgm:prSet presAssocID="{A9396D79-0F9B-4212-806A-CC492CD90689}" presName="parentText" presStyleLbl="node1" presStyleIdx="4" presStyleCnt="6">
        <dgm:presLayoutVars>
          <dgm:chMax val="0"/>
          <dgm:bulletEnabled val="1"/>
        </dgm:presLayoutVars>
      </dgm:prSet>
      <dgm:spPr/>
    </dgm:pt>
    <dgm:pt modelId="{4DC361B5-ACF8-47ED-B48D-A31D117B6BCD}" type="pres">
      <dgm:prSet presAssocID="{E0DB7767-1C36-443A-AFB9-6F888ECFC023}" presName="spacer" presStyleCnt="0"/>
      <dgm:spPr/>
    </dgm:pt>
    <dgm:pt modelId="{932CEF54-1D8A-43AF-8259-4B10A1B0D1F9}" type="pres">
      <dgm:prSet presAssocID="{7BD34E2A-1861-4DCA-8138-89A0CCEB8407}" presName="parentText" presStyleLbl="node1" presStyleIdx="5" presStyleCnt="6">
        <dgm:presLayoutVars>
          <dgm:chMax val="0"/>
          <dgm:bulletEnabled val="1"/>
        </dgm:presLayoutVars>
      </dgm:prSet>
      <dgm:spPr/>
    </dgm:pt>
  </dgm:ptLst>
  <dgm:cxnLst>
    <dgm:cxn modelId="{ED1F1041-2038-498D-BA9B-B3A41CA0B091}" srcId="{D2A02DEA-5F9A-4437-9FF0-2ADBE31338F4}" destId="{A9396D79-0F9B-4212-806A-CC492CD90689}" srcOrd="4" destOrd="0" parTransId="{B81534A7-7038-4CAA-A610-705CF589026F}" sibTransId="{E0DB7767-1C36-443A-AFB9-6F888ECFC023}"/>
    <dgm:cxn modelId="{6653CE64-9878-4CEA-B2B8-C1BC46E98DF3}" type="presOf" srcId="{FAE39487-70F7-4390-AE46-A502BF993F86}" destId="{999D9CD4-130A-4ED6-8C20-4CF848613F06}" srcOrd="0" destOrd="0" presId="urn:microsoft.com/office/officeart/2005/8/layout/vList2"/>
    <dgm:cxn modelId="{49B55B6F-8F34-4A19-A9A2-3B5CDDCE8830}" srcId="{D2A02DEA-5F9A-4437-9FF0-2ADBE31338F4}" destId="{FAE39487-70F7-4390-AE46-A502BF993F86}" srcOrd="1" destOrd="0" parTransId="{81C5BC2C-B21F-411B-AF7D-30BA64F3D91B}" sibTransId="{D40F7468-CA96-49CE-A80D-9D03167775F6}"/>
    <dgm:cxn modelId="{2204FC75-B354-4EE6-BF4A-8E033C737C06}" type="presOf" srcId="{A9396D79-0F9B-4212-806A-CC492CD90689}" destId="{1304A71A-C72C-41AC-93DE-9CCFCF0D1497}" srcOrd="0" destOrd="0" presId="urn:microsoft.com/office/officeart/2005/8/layout/vList2"/>
    <dgm:cxn modelId="{86A5FE55-CDB1-43A1-ADE6-F726E791CB6E}" srcId="{D2A02DEA-5F9A-4437-9FF0-2ADBE31338F4}" destId="{BCBC4136-2F53-4FF0-A256-9F83391200E2}" srcOrd="2" destOrd="0" parTransId="{8062D924-B548-443B-A6A5-9E381B3A863D}" sibTransId="{9D346841-C9F5-4996-9570-1246575E1EAF}"/>
    <dgm:cxn modelId="{89189C8D-58D7-4FCB-907D-1C5EC6492ABB}" type="presOf" srcId="{4D367258-48FC-465C-8BFC-679C4D2885F5}" destId="{633D28F5-F839-4F23-925D-AEDDC07F5A12}" srcOrd="0" destOrd="0" presId="urn:microsoft.com/office/officeart/2005/8/layout/vList2"/>
    <dgm:cxn modelId="{EA34B3A1-D252-4E55-BDD7-AB57C9FAB448}" type="presOf" srcId="{7BD34E2A-1861-4DCA-8138-89A0CCEB8407}" destId="{932CEF54-1D8A-43AF-8259-4B10A1B0D1F9}" srcOrd="0" destOrd="0" presId="urn:microsoft.com/office/officeart/2005/8/layout/vList2"/>
    <dgm:cxn modelId="{67FCF8A5-F515-485D-8B91-DFB7A2DBE41A}" srcId="{D2A02DEA-5F9A-4437-9FF0-2ADBE31338F4}" destId="{7BD34E2A-1861-4DCA-8138-89A0CCEB8407}" srcOrd="5" destOrd="0" parTransId="{EB196EF6-62C8-41DA-8D7E-45E4107E0D53}" sibTransId="{59B972ED-936B-4B86-A34C-23DA2EE0B7F7}"/>
    <dgm:cxn modelId="{0BD516B0-E59B-4313-967C-D1F56C7FC079}" srcId="{D2A02DEA-5F9A-4437-9FF0-2ADBE31338F4}" destId="{4D367258-48FC-465C-8BFC-679C4D2885F5}" srcOrd="3" destOrd="0" parTransId="{BDDC4E5D-4127-4C86-B5E4-82393C969ACD}" sibTransId="{F4998CDD-A3B9-44DF-8BDB-AE40F9855510}"/>
    <dgm:cxn modelId="{D2AF1FCC-C43A-493F-8B25-1059BBDB8E61}" srcId="{D2A02DEA-5F9A-4437-9FF0-2ADBE31338F4}" destId="{117BA3DD-A035-44CB-82CE-71051401DE3F}" srcOrd="0" destOrd="0" parTransId="{075C6A42-E2F5-40C2-87F3-7F9E59EB2954}" sibTransId="{7D512123-6165-45A0-B627-9AE3813F3B1A}"/>
    <dgm:cxn modelId="{33A2BBD4-55D8-48AA-AB2B-8D90DE52E578}" type="presOf" srcId="{BCBC4136-2F53-4FF0-A256-9F83391200E2}" destId="{52905C1A-3311-4D51-A15D-433FCA1731D3}" srcOrd="0" destOrd="0" presId="urn:microsoft.com/office/officeart/2005/8/layout/vList2"/>
    <dgm:cxn modelId="{998969DD-A488-4072-98FE-C1B2571BC0B6}" type="presOf" srcId="{117BA3DD-A035-44CB-82CE-71051401DE3F}" destId="{2E85D6D4-2BDE-4036-952D-8738806AAB45}" srcOrd="0" destOrd="0" presId="urn:microsoft.com/office/officeart/2005/8/layout/vList2"/>
    <dgm:cxn modelId="{B8C8ACE7-E56A-4ED1-ADD2-141A2A74852A}" type="presOf" srcId="{D2A02DEA-5F9A-4437-9FF0-2ADBE31338F4}" destId="{1E7B3943-C1D8-477D-9A7B-5D062F870987}" srcOrd="0" destOrd="0" presId="urn:microsoft.com/office/officeart/2005/8/layout/vList2"/>
    <dgm:cxn modelId="{29608B01-C1A0-4BA8-9662-7C7F0135A391}" type="presParOf" srcId="{1E7B3943-C1D8-477D-9A7B-5D062F870987}" destId="{2E85D6D4-2BDE-4036-952D-8738806AAB45}" srcOrd="0" destOrd="0" presId="urn:microsoft.com/office/officeart/2005/8/layout/vList2"/>
    <dgm:cxn modelId="{54F64FF4-4899-46B0-AABC-30BDDCC66314}" type="presParOf" srcId="{1E7B3943-C1D8-477D-9A7B-5D062F870987}" destId="{BB34AD1D-EA3C-4C42-BEBA-BE7A73C991FF}" srcOrd="1" destOrd="0" presId="urn:microsoft.com/office/officeart/2005/8/layout/vList2"/>
    <dgm:cxn modelId="{F18E0C4E-5A3B-4182-9C2B-4862C2E7FA71}" type="presParOf" srcId="{1E7B3943-C1D8-477D-9A7B-5D062F870987}" destId="{999D9CD4-130A-4ED6-8C20-4CF848613F06}" srcOrd="2" destOrd="0" presId="urn:microsoft.com/office/officeart/2005/8/layout/vList2"/>
    <dgm:cxn modelId="{35020B86-F64D-41E5-8EF1-94ECAD154D89}" type="presParOf" srcId="{1E7B3943-C1D8-477D-9A7B-5D062F870987}" destId="{888B0E0C-2FCE-48AF-AD48-DA302C60B5BC}" srcOrd="3" destOrd="0" presId="urn:microsoft.com/office/officeart/2005/8/layout/vList2"/>
    <dgm:cxn modelId="{F51AD627-9EC1-4D5F-822A-05806CD98264}" type="presParOf" srcId="{1E7B3943-C1D8-477D-9A7B-5D062F870987}" destId="{52905C1A-3311-4D51-A15D-433FCA1731D3}" srcOrd="4" destOrd="0" presId="urn:microsoft.com/office/officeart/2005/8/layout/vList2"/>
    <dgm:cxn modelId="{536508A8-A29F-44D2-A059-EF1D661C39BC}" type="presParOf" srcId="{1E7B3943-C1D8-477D-9A7B-5D062F870987}" destId="{56FDDDC6-3A04-4D17-9535-7B3B8F98C9B5}" srcOrd="5" destOrd="0" presId="urn:microsoft.com/office/officeart/2005/8/layout/vList2"/>
    <dgm:cxn modelId="{AFDBE7B5-E2F2-43C8-917C-42FBC52C02EA}" type="presParOf" srcId="{1E7B3943-C1D8-477D-9A7B-5D062F870987}" destId="{633D28F5-F839-4F23-925D-AEDDC07F5A12}" srcOrd="6" destOrd="0" presId="urn:microsoft.com/office/officeart/2005/8/layout/vList2"/>
    <dgm:cxn modelId="{C5F26392-FB16-4690-9EB5-0BEA0A1456AC}" type="presParOf" srcId="{1E7B3943-C1D8-477D-9A7B-5D062F870987}" destId="{1D093ABF-4AF1-49B8-92FE-91ADCA34FEBC}" srcOrd="7" destOrd="0" presId="urn:microsoft.com/office/officeart/2005/8/layout/vList2"/>
    <dgm:cxn modelId="{A1599B84-6927-4FA8-800D-0CA51FC9E70A}" type="presParOf" srcId="{1E7B3943-C1D8-477D-9A7B-5D062F870987}" destId="{1304A71A-C72C-41AC-93DE-9CCFCF0D1497}" srcOrd="8" destOrd="0" presId="urn:microsoft.com/office/officeart/2005/8/layout/vList2"/>
    <dgm:cxn modelId="{6915CF0D-9BCF-4CCC-A207-470F5C734444}" type="presParOf" srcId="{1E7B3943-C1D8-477D-9A7B-5D062F870987}" destId="{4DC361B5-ACF8-47ED-B48D-A31D117B6BCD}" srcOrd="9" destOrd="0" presId="urn:microsoft.com/office/officeart/2005/8/layout/vList2"/>
    <dgm:cxn modelId="{F006FCCA-9B1D-4CD1-B4F7-5023870124E0}" type="presParOf" srcId="{1E7B3943-C1D8-477D-9A7B-5D062F870987}" destId="{932CEF54-1D8A-43AF-8259-4B10A1B0D1F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CC9309-36AB-41B4-9D8B-A0B40BBD7FFC}"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ADF6BBD0-E6D1-4E92-ADC3-516DF6FD2C5C}">
      <dgm:prSet/>
      <dgm:spPr/>
      <dgm:t>
        <a:bodyPr/>
        <a:lstStyle/>
        <a:p>
          <a:r>
            <a:rPr lang="el-GR"/>
            <a:t>Ο ρυθμός μείωσης του εύρους των ηλικιών των παραγωγών από </a:t>
          </a:r>
          <a:r>
            <a:rPr lang="el-GR" b="1"/>
            <a:t>61 ετών έως και 80 και άνω ετών, ήταν 1,5 φορές μεγαλύτερος από τον ρυθμό αύξησης του εύρους ηλικιών, των παραγωγών μικρότερων των 40-60 ετών</a:t>
          </a:r>
          <a:endParaRPr lang="en-US"/>
        </a:p>
      </dgm:t>
    </dgm:pt>
    <dgm:pt modelId="{A3606E85-0AC6-4122-93B0-63BD7BA6AD7C}" type="parTrans" cxnId="{6CF05D30-4AF6-4300-A553-3EBFB76C7C26}">
      <dgm:prSet/>
      <dgm:spPr/>
      <dgm:t>
        <a:bodyPr/>
        <a:lstStyle/>
        <a:p>
          <a:endParaRPr lang="en-US"/>
        </a:p>
      </dgm:t>
    </dgm:pt>
    <dgm:pt modelId="{28D332DA-819F-422B-9609-144BB7EDFB63}" type="sibTrans" cxnId="{6CF05D30-4AF6-4300-A553-3EBFB76C7C26}">
      <dgm:prSet/>
      <dgm:spPr/>
      <dgm:t>
        <a:bodyPr/>
        <a:lstStyle/>
        <a:p>
          <a:endParaRPr lang="en-US"/>
        </a:p>
      </dgm:t>
    </dgm:pt>
    <dgm:pt modelId="{7AEFF46E-43FF-45F3-90DE-BBD9315567A6}">
      <dgm:prSet/>
      <dgm:spPr/>
      <dgm:t>
        <a:bodyPr/>
        <a:lstStyle/>
        <a:p>
          <a:r>
            <a:rPr lang="el-GR"/>
            <a:t>Το εύρος ηλικιών </a:t>
          </a:r>
          <a:r>
            <a:rPr lang="el-GR" b="1"/>
            <a:t>από 51 ετών έως 60 ετών</a:t>
          </a:r>
          <a:r>
            <a:rPr lang="el-GR"/>
            <a:t>,</a:t>
          </a:r>
          <a:r>
            <a:rPr lang="en-US"/>
            <a:t> </a:t>
          </a:r>
          <a:r>
            <a:rPr lang="el-GR"/>
            <a:t>παρουσιάζει </a:t>
          </a:r>
          <a:r>
            <a:rPr lang="el-GR" b="1"/>
            <a:t>το μεγαλύτερο πλήθος φυσικών προσώπων το 2023 (19.338 φυσικά πρόσωπα,</a:t>
          </a:r>
          <a:r>
            <a:rPr lang="en-US" b="1"/>
            <a:t> </a:t>
          </a:r>
          <a:r>
            <a:rPr lang="el-GR" b="1"/>
            <a:t>με ποσοστό 27,78%) και κατέχει το μεγαλύτερο μέρος των εκτάσεων (101.290 στρέμματα, με ποσοστό 26,37%)</a:t>
          </a:r>
          <a:r>
            <a:rPr lang="el-GR"/>
            <a:t> </a:t>
          </a:r>
          <a:endParaRPr lang="en-US"/>
        </a:p>
      </dgm:t>
    </dgm:pt>
    <dgm:pt modelId="{878A5D7F-E827-463E-B042-E8B6AE50EEF0}" type="parTrans" cxnId="{A47EF980-D8FE-4999-AC17-C1C9AD83F195}">
      <dgm:prSet/>
      <dgm:spPr/>
      <dgm:t>
        <a:bodyPr/>
        <a:lstStyle/>
        <a:p>
          <a:endParaRPr lang="en-US"/>
        </a:p>
      </dgm:t>
    </dgm:pt>
    <dgm:pt modelId="{3D8AB39A-E002-451A-AD16-B0C854112E07}" type="sibTrans" cxnId="{A47EF980-D8FE-4999-AC17-C1C9AD83F195}">
      <dgm:prSet/>
      <dgm:spPr/>
      <dgm:t>
        <a:bodyPr/>
        <a:lstStyle/>
        <a:p>
          <a:endParaRPr lang="en-US"/>
        </a:p>
      </dgm:t>
    </dgm:pt>
    <dgm:pt modelId="{AC9BC1DC-D532-4BC6-88F0-AFAC3D68D80F}" type="pres">
      <dgm:prSet presAssocID="{C1CC9309-36AB-41B4-9D8B-A0B40BBD7FFC}" presName="outerComposite" presStyleCnt="0">
        <dgm:presLayoutVars>
          <dgm:chMax val="5"/>
          <dgm:dir/>
          <dgm:resizeHandles val="exact"/>
        </dgm:presLayoutVars>
      </dgm:prSet>
      <dgm:spPr/>
    </dgm:pt>
    <dgm:pt modelId="{C3C83AA2-8171-4471-8C33-8DB95972B542}" type="pres">
      <dgm:prSet presAssocID="{C1CC9309-36AB-41B4-9D8B-A0B40BBD7FFC}" presName="dummyMaxCanvas" presStyleCnt="0">
        <dgm:presLayoutVars/>
      </dgm:prSet>
      <dgm:spPr/>
    </dgm:pt>
    <dgm:pt modelId="{DA65E92B-79C2-470B-903F-E2D4883B8ED6}" type="pres">
      <dgm:prSet presAssocID="{C1CC9309-36AB-41B4-9D8B-A0B40BBD7FFC}" presName="TwoNodes_1" presStyleLbl="node1" presStyleIdx="0" presStyleCnt="2">
        <dgm:presLayoutVars>
          <dgm:bulletEnabled val="1"/>
        </dgm:presLayoutVars>
      </dgm:prSet>
      <dgm:spPr/>
    </dgm:pt>
    <dgm:pt modelId="{63783A90-1168-4FA7-B4D6-1D7C9D9D130A}" type="pres">
      <dgm:prSet presAssocID="{C1CC9309-36AB-41B4-9D8B-A0B40BBD7FFC}" presName="TwoNodes_2" presStyleLbl="node1" presStyleIdx="1" presStyleCnt="2">
        <dgm:presLayoutVars>
          <dgm:bulletEnabled val="1"/>
        </dgm:presLayoutVars>
      </dgm:prSet>
      <dgm:spPr/>
    </dgm:pt>
    <dgm:pt modelId="{B5EFE038-F07C-4EB2-8FA4-EE427D267ADA}" type="pres">
      <dgm:prSet presAssocID="{C1CC9309-36AB-41B4-9D8B-A0B40BBD7FFC}" presName="TwoConn_1-2" presStyleLbl="fgAccFollowNode1" presStyleIdx="0" presStyleCnt="1">
        <dgm:presLayoutVars>
          <dgm:bulletEnabled val="1"/>
        </dgm:presLayoutVars>
      </dgm:prSet>
      <dgm:spPr/>
    </dgm:pt>
    <dgm:pt modelId="{7FF20A8C-11D7-4263-9FB9-E6BB1378034F}" type="pres">
      <dgm:prSet presAssocID="{C1CC9309-36AB-41B4-9D8B-A0B40BBD7FFC}" presName="TwoNodes_1_text" presStyleLbl="node1" presStyleIdx="1" presStyleCnt="2">
        <dgm:presLayoutVars>
          <dgm:bulletEnabled val="1"/>
        </dgm:presLayoutVars>
      </dgm:prSet>
      <dgm:spPr/>
    </dgm:pt>
    <dgm:pt modelId="{A45C7F1C-99FC-44FF-AEEC-229ECE4D6C4F}" type="pres">
      <dgm:prSet presAssocID="{C1CC9309-36AB-41B4-9D8B-A0B40BBD7FFC}" presName="TwoNodes_2_text" presStyleLbl="node1" presStyleIdx="1" presStyleCnt="2">
        <dgm:presLayoutVars>
          <dgm:bulletEnabled val="1"/>
        </dgm:presLayoutVars>
      </dgm:prSet>
      <dgm:spPr/>
    </dgm:pt>
  </dgm:ptLst>
  <dgm:cxnLst>
    <dgm:cxn modelId="{D5DAC828-EF11-4BC7-8A45-486E1C73BA62}" type="presOf" srcId="{C1CC9309-36AB-41B4-9D8B-A0B40BBD7FFC}" destId="{AC9BC1DC-D532-4BC6-88F0-AFAC3D68D80F}" srcOrd="0" destOrd="0" presId="urn:microsoft.com/office/officeart/2005/8/layout/vProcess5"/>
    <dgm:cxn modelId="{6CF05D30-4AF6-4300-A553-3EBFB76C7C26}" srcId="{C1CC9309-36AB-41B4-9D8B-A0B40BBD7FFC}" destId="{ADF6BBD0-E6D1-4E92-ADC3-516DF6FD2C5C}" srcOrd="0" destOrd="0" parTransId="{A3606E85-0AC6-4122-93B0-63BD7BA6AD7C}" sibTransId="{28D332DA-819F-422B-9609-144BB7EDFB63}"/>
    <dgm:cxn modelId="{A47EF980-D8FE-4999-AC17-C1C9AD83F195}" srcId="{C1CC9309-36AB-41B4-9D8B-A0B40BBD7FFC}" destId="{7AEFF46E-43FF-45F3-90DE-BBD9315567A6}" srcOrd="1" destOrd="0" parTransId="{878A5D7F-E827-463E-B042-E8B6AE50EEF0}" sibTransId="{3D8AB39A-E002-451A-AD16-B0C854112E07}"/>
    <dgm:cxn modelId="{C22769A2-B9E5-4271-8DDF-CCA8288A3DC0}" type="presOf" srcId="{7AEFF46E-43FF-45F3-90DE-BBD9315567A6}" destId="{63783A90-1168-4FA7-B4D6-1D7C9D9D130A}" srcOrd="0" destOrd="0" presId="urn:microsoft.com/office/officeart/2005/8/layout/vProcess5"/>
    <dgm:cxn modelId="{F6E8E1AF-3307-4437-9C40-C6284EEF3059}" type="presOf" srcId="{ADF6BBD0-E6D1-4E92-ADC3-516DF6FD2C5C}" destId="{DA65E92B-79C2-470B-903F-E2D4883B8ED6}" srcOrd="0" destOrd="0" presId="urn:microsoft.com/office/officeart/2005/8/layout/vProcess5"/>
    <dgm:cxn modelId="{48BC09DE-94A5-49CB-91DE-ABE19FF52A7D}" type="presOf" srcId="{7AEFF46E-43FF-45F3-90DE-BBD9315567A6}" destId="{A45C7F1C-99FC-44FF-AEEC-229ECE4D6C4F}" srcOrd="1" destOrd="0" presId="urn:microsoft.com/office/officeart/2005/8/layout/vProcess5"/>
    <dgm:cxn modelId="{9C055AEF-900F-4367-A0EB-F45D0A5F3C39}" type="presOf" srcId="{ADF6BBD0-E6D1-4E92-ADC3-516DF6FD2C5C}" destId="{7FF20A8C-11D7-4263-9FB9-E6BB1378034F}" srcOrd="1" destOrd="0" presId="urn:microsoft.com/office/officeart/2005/8/layout/vProcess5"/>
    <dgm:cxn modelId="{C748AFF4-4504-4E8D-8BBC-358E2FEDDDAE}" type="presOf" srcId="{28D332DA-819F-422B-9609-144BB7EDFB63}" destId="{B5EFE038-F07C-4EB2-8FA4-EE427D267ADA}" srcOrd="0" destOrd="0" presId="urn:microsoft.com/office/officeart/2005/8/layout/vProcess5"/>
    <dgm:cxn modelId="{FA6C5407-9CC6-4CC2-B847-5201CBCB2308}" type="presParOf" srcId="{AC9BC1DC-D532-4BC6-88F0-AFAC3D68D80F}" destId="{C3C83AA2-8171-4471-8C33-8DB95972B542}" srcOrd="0" destOrd="0" presId="urn:microsoft.com/office/officeart/2005/8/layout/vProcess5"/>
    <dgm:cxn modelId="{7CD75508-3FBC-4219-B601-7A4B85ED082D}" type="presParOf" srcId="{AC9BC1DC-D532-4BC6-88F0-AFAC3D68D80F}" destId="{DA65E92B-79C2-470B-903F-E2D4883B8ED6}" srcOrd="1" destOrd="0" presId="urn:microsoft.com/office/officeart/2005/8/layout/vProcess5"/>
    <dgm:cxn modelId="{5C95E09E-AE6F-41D0-BFD3-BB25B04B2B94}" type="presParOf" srcId="{AC9BC1DC-D532-4BC6-88F0-AFAC3D68D80F}" destId="{63783A90-1168-4FA7-B4D6-1D7C9D9D130A}" srcOrd="2" destOrd="0" presId="urn:microsoft.com/office/officeart/2005/8/layout/vProcess5"/>
    <dgm:cxn modelId="{85692E03-6F6C-4B68-9580-15A47C11AE63}" type="presParOf" srcId="{AC9BC1DC-D532-4BC6-88F0-AFAC3D68D80F}" destId="{B5EFE038-F07C-4EB2-8FA4-EE427D267ADA}" srcOrd="3" destOrd="0" presId="urn:microsoft.com/office/officeart/2005/8/layout/vProcess5"/>
    <dgm:cxn modelId="{71E52648-E983-438B-811C-A9C8B83B3306}" type="presParOf" srcId="{AC9BC1DC-D532-4BC6-88F0-AFAC3D68D80F}" destId="{7FF20A8C-11D7-4263-9FB9-E6BB1378034F}" srcOrd="4" destOrd="0" presId="urn:microsoft.com/office/officeart/2005/8/layout/vProcess5"/>
    <dgm:cxn modelId="{BB5156B7-D31E-4984-8779-C5541C789792}" type="presParOf" srcId="{AC9BC1DC-D532-4BC6-88F0-AFAC3D68D80F}" destId="{A45C7F1C-99FC-44FF-AEEC-229ECE4D6C4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BB904A-83D5-4B71-8159-FA1E631DC63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331C762-96B4-41E2-AF04-8EC7F956EB73}">
      <dgm:prSet/>
      <dgm:spPr/>
      <dgm:t>
        <a:bodyPr/>
        <a:lstStyle/>
        <a:p>
          <a:endParaRPr lang="en-US" dirty="0"/>
        </a:p>
      </dgm:t>
    </dgm:pt>
    <dgm:pt modelId="{14034212-D487-4B60-9F4A-A066D2C68213}" type="parTrans" cxnId="{F2466841-AC7A-4A28-A54F-F0B8B4F1C3CC}">
      <dgm:prSet/>
      <dgm:spPr/>
      <dgm:t>
        <a:bodyPr/>
        <a:lstStyle/>
        <a:p>
          <a:endParaRPr lang="en-US"/>
        </a:p>
      </dgm:t>
    </dgm:pt>
    <dgm:pt modelId="{558E7A37-B282-4C8C-8FFC-BEB8DDE2878F}" type="sibTrans" cxnId="{F2466841-AC7A-4A28-A54F-F0B8B4F1C3CC}">
      <dgm:prSet/>
      <dgm:spPr/>
      <dgm:t>
        <a:bodyPr/>
        <a:lstStyle/>
        <a:p>
          <a:endParaRPr lang="en-US"/>
        </a:p>
      </dgm:t>
    </dgm:pt>
    <dgm:pt modelId="{62AFD180-074A-407A-9F84-2D8F9178D0B6}">
      <dgm:prSet/>
      <dgm:spPr/>
      <dgm:t>
        <a:bodyPr/>
        <a:lstStyle/>
        <a:p>
          <a:r>
            <a:rPr lang="el-GR" dirty="0"/>
            <a:t>Το μεγαλύτερο ποσοστό πλήθους αμπελουργών στην ηλικιακή ομάδα </a:t>
          </a:r>
          <a:r>
            <a:rPr lang="el-GR" b="1" dirty="0"/>
            <a:t>18 έως 50 ετών</a:t>
          </a:r>
          <a:r>
            <a:rPr lang="el-GR" dirty="0"/>
            <a:t>, καταγράφει η Περιφέρεια </a:t>
          </a:r>
          <a:r>
            <a:rPr lang="el-GR" b="1" dirty="0"/>
            <a:t>Κεντρικής Μακεδονίας (36,85%),</a:t>
          </a:r>
          <a:r>
            <a:rPr lang="el-GR" dirty="0"/>
            <a:t> με δεύτερη την Περιφέρεια του </a:t>
          </a:r>
          <a:r>
            <a:rPr lang="el-GR" b="1" dirty="0"/>
            <a:t>Β. Αιγαίου (34,32%)</a:t>
          </a:r>
          <a:endParaRPr lang="en-US" dirty="0"/>
        </a:p>
      </dgm:t>
    </dgm:pt>
    <dgm:pt modelId="{5A14F480-49CB-4F89-8B19-0FC706AD4B99}" type="parTrans" cxnId="{14CD8B06-85C3-4570-9F31-60989BC1B851}">
      <dgm:prSet/>
      <dgm:spPr/>
      <dgm:t>
        <a:bodyPr/>
        <a:lstStyle/>
        <a:p>
          <a:endParaRPr lang="en-US"/>
        </a:p>
      </dgm:t>
    </dgm:pt>
    <dgm:pt modelId="{4570C1B4-590D-41F2-A52C-686ADD331FD8}" type="sibTrans" cxnId="{14CD8B06-85C3-4570-9F31-60989BC1B851}">
      <dgm:prSet/>
      <dgm:spPr/>
      <dgm:t>
        <a:bodyPr/>
        <a:lstStyle/>
        <a:p>
          <a:endParaRPr lang="en-US"/>
        </a:p>
      </dgm:t>
    </dgm:pt>
    <dgm:pt modelId="{D2A7B839-97E5-45C6-AF18-BC6AC11877AF}">
      <dgm:prSet/>
      <dgm:spPr/>
      <dgm:t>
        <a:bodyPr/>
        <a:lstStyle/>
        <a:p>
          <a:r>
            <a:rPr lang="el-GR" b="1"/>
            <a:t>Το μικρότερο ποσοστό πλήθους αμπελουργών στην ηλικιακή ομάδα 18 έως 50 ετών</a:t>
          </a:r>
          <a:r>
            <a:rPr lang="el-GR"/>
            <a:t>, καταγράφει η Περιφέρεια </a:t>
          </a:r>
          <a:r>
            <a:rPr lang="el-GR" b="1"/>
            <a:t>Ιονίων Νήσων (21,48%)</a:t>
          </a:r>
          <a:r>
            <a:rPr lang="el-GR"/>
            <a:t>, ενώ ακολουθεί η Περιφέρεια </a:t>
          </a:r>
          <a:r>
            <a:rPr lang="el-GR" b="1"/>
            <a:t>Ηπείρου (26%)</a:t>
          </a:r>
          <a:endParaRPr lang="en-US"/>
        </a:p>
      </dgm:t>
    </dgm:pt>
    <dgm:pt modelId="{04082B67-95CA-4B20-B8F8-7B7EAD669014}" type="parTrans" cxnId="{FCD0ABFA-0F49-47CD-8368-F54DC72DFDF0}">
      <dgm:prSet/>
      <dgm:spPr/>
      <dgm:t>
        <a:bodyPr/>
        <a:lstStyle/>
        <a:p>
          <a:endParaRPr lang="en-US"/>
        </a:p>
      </dgm:t>
    </dgm:pt>
    <dgm:pt modelId="{011693F2-4600-4C30-8E5A-E8B2151E0B92}" type="sibTrans" cxnId="{FCD0ABFA-0F49-47CD-8368-F54DC72DFDF0}">
      <dgm:prSet/>
      <dgm:spPr/>
      <dgm:t>
        <a:bodyPr/>
        <a:lstStyle/>
        <a:p>
          <a:endParaRPr lang="en-US"/>
        </a:p>
      </dgm:t>
    </dgm:pt>
    <dgm:pt modelId="{97E9DBCC-BF7C-4387-9141-1C4EA78CAEB3}">
      <dgm:prSet/>
      <dgm:spPr/>
      <dgm:t>
        <a:bodyPr/>
        <a:lstStyle/>
        <a:p>
          <a:r>
            <a:rPr lang="el-GR"/>
            <a:t>Το μεγαλύτερο ποσοστό πλήθους αμπελουργών στην ηλικιακή ομάδα </a:t>
          </a:r>
          <a:r>
            <a:rPr lang="el-GR" b="1"/>
            <a:t>61 ετών και άνω</a:t>
          </a:r>
          <a:r>
            <a:rPr lang="el-GR"/>
            <a:t>, καταγράφει η Περιφέρεια </a:t>
          </a:r>
          <a:r>
            <a:rPr lang="el-GR" b="1"/>
            <a:t>Ιονίων Νήσων (55,13%)</a:t>
          </a:r>
          <a:r>
            <a:rPr lang="el-GR"/>
            <a:t> και ακολουθούν, η Περιφέρεια </a:t>
          </a:r>
          <a:r>
            <a:rPr lang="el-GR" b="1"/>
            <a:t>Ηπείρου (48,57%)</a:t>
          </a:r>
          <a:r>
            <a:rPr lang="el-GR"/>
            <a:t>, η Περιφέρεια </a:t>
          </a:r>
          <a:r>
            <a:rPr lang="el-GR" b="1"/>
            <a:t>Αττικής (44,19%)</a:t>
          </a:r>
          <a:r>
            <a:rPr lang="el-GR"/>
            <a:t> και η Περιφέρεια </a:t>
          </a:r>
          <a:r>
            <a:rPr lang="el-GR" b="1"/>
            <a:t>Κρήτης (43,98%)</a:t>
          </a:r>
          <a:endParaRPr lang="en-US"/>
        </a:p>
      </dgm:t>
    </dgm:pt>
    <dgm:pt modelId="{3E8F5EC4-ABCA-4C8C-A318-FDD322C659BC}" type="parTrans" cxnId="{73339FDD-2AF4-4BA0-A2E4-E4DF7756D948}">
      <dgm:prSet/>
      <dgm:spPr/>
      <dgm:t>
        <a:bodyPr/>
        <a:lstStyle/>
        <a:p>
          <a:endParaRPr lang="en-US"/>
        </a:p>
      </dgm:t>
    </dgm:pt>
    <dgm:pt modelId="{F04973FE-66A8-41D5-8F78-BD989E3A10DA}" type="sibTrans" cxnId="{73339FDD-2AF4-4BA0-A2E4-E4DF7756D948}">
      <dgm:prSet/>
      <dgm:spPr/>
      <dgm:t>
        <a:bodyPr/>
        <a:lstStyle/>
        <a:p>
          <a:endParaRPr lang="en-US"/>
        </a:p>
      </dgm:t>
    </dgm:pt>
    <dgm:pt modelId="{3270A5FD-8246-4180-937E-839AB21B38AC}">
      <dgm:prSet/>
      <dgm:spPr/>
      <dgm:t>
        <a:bodyPr/>
        <a:lstStyle/>
        <a:p>
          <a:r>
            <a:rPr lang="el-GR"/>
            <a:t>Το μικρότερο ποσοστό πλήθους αμπελουργών, στην ηλικιακή ομάδα </a:t>
          </a:r>
          <a:r>
            <a:rPr lang="el-GR" b="1"/>
            <a:t>61 ετών και άνω</a:t>
          </a:r>
          <a:r>
            <a:rPr lang="el-GR"/>
            <a:t>, καταγράφει η Περιφέρεια </a:t>
          </a:r>
          <a:r>
            <a:rPr lang="el-GR" b="1"/>
            <a:t>Κεντρικής Μακεδονίας (30,21%)</a:t>
          </a:r>
          <a:r>
            <a:rPr lang="el-GR"/>
            <a:t> και ακολουθεί η Περιφέρεια </a:t>
          </a:r>
          <a:r>
            <a:rPr lang="el-GR" b="1"/>
            <a:t>Δυτικής Μακεδονίας (33,85%)</a:t>
          </a:r>
          <a:endParaRPr lang="en-US"/>
        </a:p>
      </dgm:t>
    </dgm:pt>
    <dgm:pt modelId="{FA4B39FF-2C58-4E1A-8C09-0D95473ADA83}" type="parTrans" cxnId="{11BB49B7-106A-4C58-BBF9-F9B0853B5F0B}">
      <dgm:prSet/>
      <dgm:spPr/>
      <dgm:t>
        <a:bodyPr/>
        <a:lstStyle/>
        <a:p>
          <a:endParaRPr lang="en-US"/>
        </a:p>
      </dgm:t>
    </dgm:pt>
    <dgm:pt modelId="{852C5414-38CC-4B62-A749-32623D0A6559}" type="sibTrans" cxnId="{11BB49B7-106A-4C58-BBF9-F9B0853B5F0B}">
      <dgm:prSet/>
      <dgm:spPr/>
      <dgm:t>
        <a:bodyPr/>
        <a:lstStyle/>
        <a:p>
          <a:endParaRPr lang="en-US"/>
        </a:p>
      </dgm:t>
    </dgm:pt>
    <dgm:pt modelId="{EA8667C1-1801-4700-9FA5-5149517BC882}">
      <dgm:prSet/>
      <dgm:spPr/>
      <dgm:t>
        <a:bodyPr/>
        <a:lstStyle/>
        <a:p>
          <a:r>
            <a:rPr lang="el-GR" dirty="0"/>
            <a:t>Η </a:t>
          </a:r>
          <a:r>
            <a:rPr lang="el-GR" b="1" dirty="0"/>
            <a:t>Κεντρική Μακεδονία</a:t>
          </a:r>
          <a:r>
            <a:rPr lang="el-GR" dirty="0"/>
            <a:t> κατατάσσεται ως η καλύτερη Περιφέρεια ως προς το προσδόκιμο διατήρησης της καλλιέργειας με βάση τη διαστρωμάτωση ηλικιών </a:t>
          </a:r>
          <a:r>
            <a:rPr lang="el-GR" b="1" dirty="0"/>
            <a:t>(κάτω των 50 ετών / 36,85%, 51 ετών – 60 ετών / 32,94%, και άνω των 60 ετών / 30,21%)</a:t>
          </a:r>
          <a:endParaRPr lang="en-US" dirty="0"/>
        </a:p>
      </dgm:t>
    </dgm:pt>
    <dgm:pt modelId="{EEB1110B-CAAE-400D-8188-43FE8CA26367}" type="parTrans" cxnId="{D1AD4794-B9E1-4B1F-9319-D5F4D08A9640}">
      <dgm:prSet/>
      <dgm:spPr/>
      <dgm:t>
        <a:bodyPr/>
        <a:lstStyle/>
        <a:p>
          <a:endParaRPr lang="en-US"/>
        </a:p>
      </dgm:t>
    </dgm:pt>
    <dgm:pt modelId="{A767C60A-D73E-4A63-9E28-4D6E8457146F}" type="sibTrans" cxnId="{D1AD4794-B9E1-4B1F-9319-D5F4D08A9640}">
      <dgm:prSet/>
      <dgm:spPr/>
      <dgm:t>
        <a:bodyPr/>
        <a:lstStyle/>
        <a:p>
          <a:endParaRPr lang="en-US"/>
        </a:p>
      </dgm:t>
    </dgm:pt>
    <dgm:pt modelId="{3593B85A-E851-45B3-A151-1626F4373565}">
      <dgm:prSet/>
      <dgm:spPr/>
      <dgm:t>
        <a:bodyPr/>
        <a:lstStyle/>
        <a:p>
          <a:r>
            <a:rPr lang="el-GR" dirty="0"/>
            <a:t>Ακολουθεί η Περιφέρεια </a:t>
          </a:r>
          <a:r>
            <a:rPr lang="el-GR" b="1" dirty="0"/>
            <a:t>Δυτικής Μακεδονίας</a:t>
          </a:r>
          <a:r>
            <a:rPr lang="el-GR" dirty="0"/>
            <a:t> με ποσοστό 33% στις τρεις ομάδες ηλικιών (18-50, 51-60, 61 και άνω)</a:t>
          </a:r>
          <a:endParaRPr lang="en-US" dirty="0"/>
        </a:p>
      </dgm:t>
    </dgm:pt>
    <dgm:pt modelId="{78981399-D325-4362-8777-9A653DDD6189}" type="parTrans" cxnId="{D86EBE29-5CF3-4C24-AC7B-28D1490E5F58}">
      <dgm:prSet/>
      <dgm:spPr/>
      <dgm:t>
        <a:bodyPr/>
        <a:lstStyle/>
        <a:p>
          <a:endParaRPr lang="en-US"/>
        </a:p>
      </dgm:t>
    </dgm:pt>
    <dgm:pt modelId="{4F730A80-CA18-4358-A4FF-A1C40CA316A2}" type="sibTrans" cxnId="{D86EBE29-5CF3-4C24-AC7B-28D1490E5F58}">
      <dgm:prSet/>
      <dgm:spPr/>
      <dgm:t>
        <a:bodyPr/>
        <a:lstStyle/>
        <a:p>
          <a:endParaRPr lang="en-US"/>
        </a:p>
      </dgm:t>
    </dgm:pt>
    <dgm:pt modelId="{AB354B70-F766-43CF-9055-620624E21ADF}">
      <dgm:prSet/>
      <dgm:spPr/>
      <dgm:t>
        <a:bodyPr/>
        <a:lstStyle/>
        <a:p>
          <a:r>
            <a:rPr lang="el-GR" dirty="0"/>
            <a:t>Αντίστοιχα η προβληματικότερη Περιφέρεια ως προς τη διαστρωμάτωση των ηλικιών  που διασφαλίζουν το προσδόκιμο διατήρησης της καλλιέργειας, είναι των </a:t>
          </a:r>
          <a:r>
            <a:rPr lang="el-GR" b="1" dirty="0"/>
            <a:t>Ιονίων Νήσων (μικρότεροι των 50 ετών / 21,48%, 51 ετών – 60 ετών / 23,48% και μεγαλύτεροι των 61 ετών / 55,13%)</a:t>
          </a:r>
          <a:endParaRPr lang="en-US" dirty="0"/>
        </a:p>
      </dgm:t>
    </dgm:pt>
    <dgm:pt modelId="{078AB7D5-8348-4390-9C05-F9FB8706B121}" type="parTrans" cxnId="{06733435-806C-4F62-9F7E-15B43DAEBA0A}">
      <dgm:prSet/>
      <dgm:spPr/>
      <dgm:t>
        <a:bodyPr/>
        <a:lstStyle/>
        <a:p>
          <a:endParaRPr lang="en-US"/>
        </a:p>
      </dgm:t>
    </dgm:pt>
    <dgm:pt modelId="{076B1BB6-A39D-4B65-A2FE-77F65E1C036F}" type="sibTrans" cxnId="{06733435-806C-4F62-9F7E-15B43DAEBA0A}">
      <dgm:prSet/>
      <dgm:spPr/>
      <dgm:t>
        <a:bodyPr/>
        <a:lstStyle/>
        <a:p>
          <a:endParaRPr lang="en-US"/>
        </a:p>
      </dgm:t>
    </dgm:pt>
    <dgm:pt modelId="{A9D095EA-0960-41E1-A0DD-C4A63C87D891}">
      <dgm:prSet/>
      <dgm:spPr/>
      <dgm:t>
        <a:bodyPr/>
        <a:lstStyle/>
        <a:p>
          <a:r>
            <a:rPr lang="el-GR"/>
            <a:t>Ακολουθεί η Περιφέρεια </a:t>
          </a:r>
          <a:r>
            <a:rPr lang="el-GR" b="1"/>
            <a:t>Ηπείρου</a:t>
          </a:r>
          <a:r>
            <a:rPr lang="el-GR"/>
            <a:t> με ποσοστά  (</a:t>
          </a:r>
          <a:r>
            <a:rPr lang="el-GR" b="1"/>
            <a:t>μικρότεροι των 50 ετών / 26%, 51 ετών – 60 ετών / 25,43% και μεγαλύτεροι των 61 ετών / 48,57%)</a:t>
          </a:r>
          <a:endParaRPr lang="en-US"/>
        </a:p>
      </dgm:t>
    </dgm:pt>
    <dgm:pt modelId="{F9D6CBF1-4D15-4632-9C0E-4D8A32BB17AB}" type="parTrans" cxnId="{5C34E709-F3B1-4908-BC70-2E5BD4ACC1B1}">
      <dgm:prSet/>
      <dgm:spPr/>
      <dgm:t>
        <a:bodyPr/>
        <a:lstStyle/>
        <a:p>
          <a:endParaRPr lang="en-US"/>
        </a:p>
      </dgm:t>
    </dgm:pt>
    <dgm:pt modelId="{7A7C78D3-ADB1-46D5-9CDC-863BC47C5ABD}" type="sibTrans" cxnId="{5C34E709-F3B1-4908-BC70-2E5BD4ACC1B1}">
      <dgm:prSet/>
      <dgm:spPr/>
      <dgm:t>
        <a:bodyPr/>
        <a:lstStyle/>
        <a:p>
          <a:endParaRPr lang="en-US"/>
        </a:p>
      </dgm:t>
    </dgm:pt>
    <dgm:pt modelId="{F89C2CAD-F6F6-4024-BAD1-8A2CB0452B55}" type="pres">
      <dgm:prSet presAssocID="{45BB904A-83D5-4B71-8159-FA1E631DC630}" presName="vert0" presStyleCnt="0">
        <dgm:presLayoutVars>
          <dgm:dir/>
          <dgm:animOne val="branch"/>
          <dgm:animLvl val="lvl"/>
        </dgm:presLayoutVars>
      </dgm:prSet>
      <dgm:spPr/>
    </dgm:pt>
    <dgm:pt modelId="{AD8DF75C-5C07-4EA3-BBC6-1BF6937EF606}" type="pres">
      <dgm:prSet presAssocID="{3331C762-96B4-41E2-AF04-8EC7F956EB73}" presName="thickLine" presStyleLbl="alignNode1" presStyleIdx="0" presStyleCnt="9"/>
      <dgm:spPr/>
    </dgm:pt>
    <dgm:pt modelId="{C7BB35E4-8B16-4282-A7E1-8A4B48AC362D}" type="pres">
      <dgm:prSet presAssocID="{3331C762-96B4-41E2-AF04-8EC7F956EB73}" presName="horz1" presStyleCnt="0"/>
      <dgm:spPr/>
    </dgm:pt>
    <dgm:pt modelId="{ACCE43E2-3CC9-4339-8907-731FE2EA3514}" type="pres">
      <dgm:prSet presAssocID="{3331C762-96B4-41E2-AF04-8EC7F956EB73}" presName="tx1" presStyleLbl="revTx" presStyleIdx="0" presStyleCnt="9"/>
      <dgm:spPr/>
    </dgm:pt>
    <dgm:pt modelId="{798D7689-7C6B-4CFD-9770-FE8B49ECFA16}" type="pres">
      <dgm:prSet presAssocID="{3331C762-96B4-41E2-AF04-8EC7F956EB73}" presName="vert1" presStyleCnt="0"/>
      <dgm:spPr/>
    </dgm:pt>
    <dgm:pt modelId="{294CAECB-096F-4690-A46A-443B46ECDBDD}" type="pres">
      <dgm:prSet presAssocID="{62AFD180-074A-407A-9F84-2D8F9178D0B6}" presName="thickLine" presStyleLbl="alignNode1" presStyleIdx="1" presStyleCnt="9"/>
      <dgm:spPr/>
    </dgm:pt>
    <dgm:pt modelId="{13B13E0B-0191-4F86-94AA-2EE7BA217EEA}" type="pres">
      <dgm:prSet presAssocID="{62AFD180-074A-407A-9F84-2D8F9178D0B6}" presName="horz1" presStyleCnt="0"/>
      <dgm:spPr/>
    </dgm:pt>
    <dgm:pt modelId="{FDBCDD9F-590A-43F1-AAAE-41C5F2D97E8E}" type="pres">
      <dgm:prSet presAssocID="{62AFD180-074A-407A-9F84-2D8F9178D0B6}" presName="tx1" presStyleLbl="revTx" presStyleIdx="1" presStyleCnt="9"/>
      <dgm:spPr/>
    </dgm:pt>
    <dgm:pt modelId="{FE84F733-1E6C-45F3-BD09-92D1BB101064}" type="pres">
      <dgm:prSet presAssocID="{62AFD180-074A-407A-9F84-2D8F9178D0B6}" presName="vert1" presStyleCnt="0"/>
      <dgm:spPr/>
    </dgm:pt>
    <dgm:pt modelId="{09B1DBBB-133B-42FF-84DC-6D599B4A3261}" type="pres">
      <dgm:prSet presAssocID="{D2A7B839-97E5-45C6-AF18-BC6AC11877AF}" presName="thickLine" presStyleLbl="alignNode1" presStyleIdx="2" presStyleCnt="9"/>
      <dgm:spPr/>
    </dgm:pt>
    <dgm:pt modelId="{664BD918-061C-4BD0-8C6C-8E2D28533609}" type="pres">
      <dgm:prSet presAssocID="{D2A7B839-97E5-45C6-AF18-BC6AC11877AF}" presName="horz1" presStyleCnt="0"/>
      <dgm:spPr/>
    </dgm:pt>
    <dgm:pt modelId="{6175EA93-A6AC-41BC-AE93-A0F442C31499}" type="pres">
      <dgm:prSet presAssocID="{D2A7B839-97E5-45C6-AF18-BC6AC11877AF}" presName="tx1" presStyleLbl="revTx" presStyleIdx="2" presStyleCnt="9"/>
      <dgm:spPr/>
    </dgm:pt>
    <dgm:pt modelId="{B082B4A5-4661-40B4-B9B2-FF44F57B4B48}" type="pres">
      <dgm:prSet presAssocID="{D2A7B839-97E5-45C6-AF18-BC6AC11877AF}" presName="vert1" presStyleCnt="0"/>
      <dgm:spPr/>
    </dgm:pt>
    <dgm:pt modelId="{AF2CE85E-7D25-4BBD-886D-14F903B329E8}" type="pres">
      <dgm:prSet presAssocID="{97E9DBCC-BF7C-4387-9141-1C4EA78CAEB3}" presName="thickLine" presStyleLbl="alignNode1" presStyleIdx="3" presStyleCnt="9"/>
      <dgm:spPr/>
    </dgm:pt>
    <dgm:pt modelId="{CCAF07C9-6644-4C2A-8353-1B64623F9179}" type="pres">
      <dgm:prSet presAssocID="{97E9DBCC-BF7C-4387-9141-1C4EA78CAEB3}" presName="horz1" presStyleCnt="0"/>
      <dgm:spPr/>
    </dgm:pt>
    <dgm:pt modelId="{BE30D6C2-070E-4A7E-AC0A-FAAA7B3DA919}" type="pres">
      <dgm:prSet presAssocID="{97E9DBCC-BF7C-4387-9141-1C4EA78CAEB3}" presName="tx1" presStyleLbl="revTx" presStyleIdx="3" presStyleCnt="9"/>
      <dgm:spPr/>
    </dgm:pt>
    <dgm:pt modelId="{212C9883-5B4D-4C0D-938A-EBBF248F3131}" type="pres">
      <dgm:prSet presAssocID="{97E9DBCC-BF7C-4387-9141-1C4EA78CAEB3}" presName="vert1" presStyleCnt="0"/>
      <dgm:spPr/>
    </dgm:pt>
    <dgm:pt modelId="{DB5AA508-A0D8-4911-957C-619EEFEDBA3E}" type="pres">
      <dgm:prSet presAssocID="{3270A5FD-8246-4180-937E-839AB21B38AC}" presName="thickLine" presStyleLbl="alignNode1" presStyleIdx="4" presStyleCnt="9"/>
      <dgm:spPr/>
    </dgm:pt>
    <dgm:pt modelId="{618B8F86-D666-4443-B0F2-C711869DA5F8}" type="pres">
      <dgm:prSet presAssocID="{3270A5FD-8246-4180-937E-839AB21B38AC}" presName="horz1" presStyleCnt="0"/>
      <dgm:spPr/>
    </dgm:pt>
    <dgm:pt modelId="{8D16D7D0-62DB-460F-B30D-65FF91C67BB2}" type="pres">
      <dgm:prSet presAssocID="{3270A5FD-8246-4180-937E-839AB21B38AC}" presName="tx1" presStyleLbl="revTx" presStyleIdx="4" presStyleCnt="9"/>
      <dgm:spPr/>
    </dgm:pt>
    <dgm:pt modelId="{6F76C7CE-8065-4608-B2AA-5430BEF544BE}" type="pres">
      <dgm:prSet presAssocID="{3270A5FD-8246-4180-937E-839AB21B38AC}" presName="vert1" presStyleCnt="0"/>
      <dgm:spPr/>
    </dgm:pt>
    <dgm:pt modelId="{F2F9EB52-FB61-4FD2-8E47-248E0199447A}" type="pres">
      <dgm:prSet presAssocID="{EA8667C1-1801-4700-9FA5-5149517BC882}" presName="thickLine" presStyleLbl="alignNode1" presStyleIdx="5" presStyleCnt="9"/>
      <dgm:spPr/>
    </dgm:pt>
    <dgm:pt modelId="{67AE287D-89E2-4EAD-92B3-DD7F3D619296}" type="pres">
      <dgm:prSet presAssocID="{EA8667C1-1801-4700-9FA5-5149517BC882}" presName="horz1" presStyleCnt="0"/>
      <dgm:spPr/>
    </dgm:pt>
    <dgm:pt modelId="{70683894-A960-4516-BDD7-CA922DACC30C}" type="pres">
      <dgm:prSet presAssocID="{EA8667C1-1801-4700-9FA5-5149517BC882}" presName="tx1" presStyleLbl="revTx" presStyleIdx="5" presStyleCnt="9"/>
      <dgm:spPr/>
    </dgm:pt>
    <dgm:pt modelId="{688228B2-D053-4CCA-AF8D-D56F93F53A35}" type="pres">
      <dgm:prSet presAssocID="{EA8667C1-1801-4700-9FA5-5149517BC882}" presName="vert1" presStyleCnt="0"/>
      <dgm:spPr/>
    </dgm:pt>
    <dgm:pt modelId="{38B6B2D4-A9A3-48EE-B3A2-5F9CC478C0CA}" type="pres">
      <dgm:prSet presAssocID="{3593B85A-E851-45B3-A151-1626F4373565}" presName="thickLine" presStyleLbl="alignNode1" presStyleIdx="6" presStyleCnt="9"/>
      <dgm:spPr/>
    </dgm:pt>
    <dgm:pt modelId="{4EDC1512-49F8-49CC-9285-B905120365B8}" type="pres">
      <dgm:prSet presAssocID="{3593B85A-E851-45B3-A151-1626F4373565}" presName="horz1" presStyleCnt="0"/>
      <dgm:spPr/>
    </dgm:pt>
    <dgm:pt modelId="{48954C66-1537-4935-88DD-17F2E976110B}" type="pres">
      <dgm:prSet presAssocID="{3593B85A-E851-45B3-A151-1626F4373565}" presName="tx1" presStyleLbl="revTx" presStyleIdx="6" presStyleCnt="9"/>
      <dgm:spPr/>
    </dgm:pt>
    <dgm:pt modelId="{568A153F-2B93-40D0-B043-4A3417A1009D}" type="pres">
      <dgm:prSet presAssocID="{3593B85A-E851-45B3-A151-1626F4373565}" presName="vert1" presStyleCnt="0"/>
      <dgm:spPr/>
    </dgm:pt>
    <dgm:pt modelId="{E2EDC7D8-3413-4FCD-90A2-D33CE39F6F4E}" type="pres">
      <dgm:prSet presAssocID="{AB354B70-F766-43CF-9055-620624E21ADF}" presName="thickLine" presStyleLbl="alignNode1" presStyleIdx="7" presStyleCnt="9"/>
      <dgm:spPr/>
    </dgm:pt>
    <dgm:pt modelId="{24A151CD-8D6D-4889-BAA0-F832DCED0A86}" type="pres">
      <dgm:prSet presAssocID="{AB354B70-F766-43CF-9055-620624E21ADF}" presName="horz1" presStyleCnt="0"/>
      <dgm:spPr/>
    </dgm:pt>
    <dgm:pt modelId="{CCC85313-A8EB-4874-A912-88DCCE8F4FE3}" type="pres">
      <dgm:prSet presAssocID="{AB354B70-F766-43CF-9055-620624E21ADF}" presName="tx1" presStyleLbl="revTx" presStyleIdx="7" presStyleCnt="9"/>
      <dgm:spPr/>
    </dgm:pt>
    <dgm:pt modelId="{C319C2D4-D5E3-4EEA-B94B-21D42E560993}" type="pres">
      <dgm:prSet presAssocID="{AB354B70-F766-43CF-9055-620624E21ADF}" presName="vert1" presStyleCnt="0"/>
      <dgm:spPr/>
    </dgm:pt>
    <dgm:pt modelId="{9E77880E-42FF-403E-AD2A-7E43A4FC4374}" type="pres">
      <dgm:prSet presAssocID="{A9D095EA-0960-41E1-A0DD-C4A63C87D891}" presName="thickLine" presStyleLbl="alignNode1" presStyleIdx="8" presStyleCnt="9"/>
      <dgm:spPr/>
    </dgm:pt>
    <dgm:pt modelId="{1542C99A-E431-4DF8-B81B-F00246B98DE6}" type="pres">
      <dgm:prSet presAssocID="{A9D095EA-0960-41E1-A0DD-C4A63C87D891}" presName="horz1" presStyleCnt="0"/>
      <dgm:spPr/>
    </dgm:pt>
    <dgm:pt modelId="{5BBC4B8A-7B4F-40BD-A9CD-67F6FA9E0EC8}" type="pres">
      <dgm:prSet presAssocID="{A9D095EA-0960-41E1-A0DD-C4A63C87D891}" presName="tx1" presStyleLbl="revTx" presStyleIdx="8" presStyleCnt="9"/>
      <dgm:spPr/>
    </dgm:pt>
    <dgm:pt modelId="{CC1AAADC-1A21-45AE-94D4-2FECEBDDDCF4}" type="pres">
      <dgm:prSet presAssocID="{A9D095EA-0960-41E1-A0DD-C4A63C87D891}" presName="vert1" presStyleCnt="0"/>
      <dgm:spPr/>
    </dgm:pt>
  </dgm:ptLst>
  <dgm:cxnLst>
    <dgm:cxn modelId="{DBC0C202-3580-4326-9FBD-BAFE63F71BCD}" type="presOf" srcId="{45BB904A-83D5-4B71-8159-FA1E631DC630}" destId="{F89C2CAD-F6F6-4024-BAD1-8A2CB0452B55}" srcOrd="0" destOrd="0" presId="urn:microsoft.com/office/officeart/2008/layout/LinedList"/>
    <dgm:cxn modelId="{14CD8B06-85C3-4570-9F31-60989BC1B851}" srcId="{45BB904A-83D5-4B71-8159-FA1E631DC630}" destId="{62AFD180-074A-407A-9F84-2D8F9178D0B6}" srcOrd="1" destOrd="0" parTransId="{5A14F480-49CB-4F89-8B19-0FC706AD4B99}" sibTransId="{4570C1B4-590D-41F2-A52C-686ADD331FD8}"/>
    <dgm:cxn modelId="{5C34E709-F3B1-4908-BC70-2E5BD4ACC1B1}" srcId="{45BB904A-83D5-4B71-8159-FA1E631DC630}" destId="{A9D095EA-0960-41E1-A0DD-C4A63C87D891}" srcOrd="8" destOrd="0" parTransId="{F9D6CBF1-4D15-4632-9C0E-4D8A32BB17AB}" sibTransId="{7A7C78D3-ADB1-46D5-9CDC-863BC47C5ABD}"/>
    <dgm:cxn modelId="{7CDA3E0A-9E2E-4B9A-83DE-14B28B65F3BC}" type="presOf" srcId="{62AFD180-074A-407A-9F84-2D8F9178D0B6}" destId="{FDBCDD9F-590A-43F1-AAAE-41C5F2D97E8E}" srcOrd="0" destOrd="0" presId="urn:microsoft.com/office/officeart/2008/layout/LinedList"/>
    <dgm:cxn modelId="{184FF71C-C92F-4285-85B1-D4610A82147D}" type="presOf" srcId="{3593B85A-E851-45B3-A151-1626F4373565}" destId="{48954C66-1537-4935-88DD-17F2E976110B}" srcOrd="0" destOrd="0" presId="urn:microsoft.com/office/officeart/2008/layout/LinedList"/>
    <dgm:cxn modelId="{B4612C1F-8015-4FC5-960B-283259745D11}" type="presOf" srcId="{AB354B70-F766-43CF-9055-620624E21ADF}" destId="{CCC85313-A8EB-4874-A912-88DCCE8F4FE3}" srcOrd="0" destOrd="0" presId="urn:microsoft.com/office/officeart/2008/layout/LinedList"/>
    <dgm:cxn modelId="{D86EBE29-5CF3-4C24-AC7B-28D1490E5F58}" srcId="{45BB904A-83D5-4B71-8159-FA1E631DC630}" destId="{3593B85A-E851-45B3-A151-1626F4373565}" srcOrd="6" destOrd="0" parTransId="{78981399-D325-4362-8777-9A653DDD6189}" sibTransId="{4F730A80-CA18-4358-A4FF-A1C40CA316A2}"/>
    <dgm:cxn modelId="{06733435-806C-4F62-9F7E-15B43DAEBA0A}" srcId="{45BB904A-83D5-4B71-8159-FA1E631DC630}" destId="{AB354B70-F766-43CF-9055-620624E21ADF}" srcOrd="7" destOrd="0" parTransId="{078AB7D5-8348-4390-9C05-F9FB8706B121}" sibTransId="{076B1BB6-A39D-4B65-A2FE-77F65E1C036F}"/>
    <dgm:cxn modelId="{F2466841-AC7A-4A28-A54F-F0B8B4F1C3CC}" srcId="{45BB904A-83D5-4B71-8159-FA1E631DC630}" destId="{3331C762-96B4-41E2-AF04-8EC7F956EB73}" srcOrd="0" destOrd="0" parTransId="{14034212-D487-4B60-9F4A-A066D2C68213}" sibTransId="{558E7A37-B282-4C8C-8FFC-BEB8DDE2878F}"/>
    <dgm:cxn modelId="{8786016D-6CE5-4688-A1EB-478BB49E6112}" type="presOf" srcId="{EA8667C1-1801-4700-9FA5-5149517BC882}" destId="{70683894-A960-4516-BDD7-CA922DACC30C}" srcOrd="0" destOrd="0" presId="urn:microsoft.com/office/officeart/2008/layout/LinedList"/>
    <dgm:cxn modelId="{D1AD4794-B9E1-4B1F-9319-D5F4D08A9640}" srcId="{45BB904A-83D5-4B71-8159-FA1E631DC630}" destId="{EA8667C1-1801-4700-9FA5-5149517BC882}" srcOrd="5" destOrd="0" parTransId="{EEB1110B-CAAE-400D-8188-43FE8CA26367}" sibTransId="{A767C60A-D73E-4A63-9E28-4D6E8457146F}"/>
    <dgm:cxn modelId="{11BB49B7-106A-4C58-BBF9-F9B0853B5F0B}" srcId="{45BB904A-83D5-4B71-8159-FA1E631DC630}" destId="{3270A5FD-8246-4180-937E-839AB21B38AC}" srcOrd="4" destOrd="0" parTransId="{FA4B39FF-2C58-4E1A-8C09-0D95473ADA83}" sibTransId="{852C5414-38CC-4B62-A749-32623D0A6559}"/>
    <dgm:cxn modelId="{8F2C96C6-749E-488F-9724-47B9221A5ED5}" type="presOf" srcId="{3270A5FD-8246-4180-937E-839AB21B38AC}" destId="{8D16D7D0-62DB-460F-B30D-65FF91C67BB2}" srcOrd="0" destOrd="0" presId="urn:microsoft.com/office/officeart/2008/layout/LinedList"/>
    <dgm:cxn modelId="{C74DBDCC-F57D-481E-A7CB-D09982AC76FC}" type="presOf" srcId="{3331C762-96B4-41E2-AF04-8EC7F956EB73}" destId="{ACCE43E2-3CC9-4339-8907-731FE2EA3514}" srcOrd="0" destOrd="0" presId="urn:microsoft.com/office/officeart/2008/layout/LinedList"/>
    <dgm:cxn modelId="{8F1C0CCE-5067-4C44-BB0F-9F7F5FE379E8}" type="presOf" srcId="{A9D095EA-0960-41E1-A0DD-C4A63C87D891}" destId="{5BBC4B8A-7B4F-40BD-A9CD-67F6FA9E0EC8}" srcOrd="0" destOrd="0" presId="urn:microsoft.com/office/officeart/2008/layout/LinedList"/>
    <dgm:cxn modelId="{73339FDD-2AF4-4BA0-A2E4-E4DF7756D948}" srcId="{45BB904A-83D5-4B71-8159-FA1E631DC630}" destId="{97E9DBCC-BF7C-4387-9141-1C4EA78CAEB3}" srcOrd="3" destOrd="0" parTransId="{3E8F5EC4-ABCA-4C8C-A318-FDD322C659BC}" sibTransId="{F04973FE-66A8-41D5-8F78-BD989E3A10DA}"/>
    <dgm:cxn modelId="{0EC7ECE2-1A08-42CF-95A1-CCFDBA1C2E00}" type="presOf" srcId="{97E9DBCC-BF7C-4387-9141-1C4EA78CAEB3}" destId="{BE30D6C2-070E-4A7E-AC0A-FAAA7B3DA919}" srcOrd="0" destOrd="0" presId="urn:microsoft.com/office/officeart/2008/layout/LinedList"/>
    <dgm:cxn modelId="{A69072E6-3F7F-4889-948C-7F579235E8A5}" type="presOf" srcId="{D2A7B839-97E5-45C6-AF18-BC6AC11877AF}" destId="{6175EA93-A6AC-41BC-AE93-A0F442C31499}" srcOrd="0" destOrd="0" presId="urn:microsoft.com/office/officeart/2008/layout/LinedList"/>
    <dgm:cxn modelId="{FCD0ABFA-0F49-47CD-8368-F54DC72DFDF0}" srcId="{45BB904A-83D5-4B71-8159-FA1E631DC630}" destId="{D2A7B839-97E5-45C6-AF18-BC6AC11877AF}" srcOrd="2" destOrd="0" parTransId="{04082B67-95CA-4B20-B8F8-7B7EAD669014}" sibTransId="{011693F2-4600-4C30-8E5A-E8B2151E0B92}"/>
    <dgm:cxn modelId="{0E0C38CE-8760-46C3-880A-B8D517FD6086}" type="presParOf" srcId="{F89C2CAD-F6F6-4024-BAD1-8A2CB0452B55}" destId="{AD8DF75C-5C07-4EA3-BBC6-1BF6937EF606}" srcOrd="0" destOrd="0" presId="urn:microsoft.com/office/officeart/2008/layout/LinedList"/>
    <dgm:cxn modelId="{D3D9E054-2EF8-4EE4-94FF-4069EF2AC4D2}" type="presParOf" srcId="{F89C2CAD-F6F6-4024-BAD1-8A2CB0452B55}" destId="{C7BB35E4-8B16-4282-A7E1-8A4B48AC362D}" srcOrd="1" destOrd="0" presId="urn:microsoft.com/office/officeart/2008/layout/LinedList"/>
    <dgm:cxn modelId="{85D83E03-7F2F-4103-A871-8470C25C9BC8}" type="presParOf" srcId="{C7BB35E4-8B16-4282-A7E1-8A4B48AC362D}" destId="{ACCE43E2-3CC9-4339-8907-731FE2EA3514}" srcOrd="0" destOrd="0" presId="urn:microsoft.com/office/officeart/2008/layout/LinedList"/>
    <dgm:cxn modelId="{4B7277B4-248E-45EF-8B4E-A80131AEE6AD}" type="presParOf" srcId="{C7BB35E4-8B16-4282-A7E1-8A4B48AC362D}" destId="{798D7689-7C6B-4CFD-9770-FE8B49ECFA16}" srcOrd="1" destOrd="0" presId="urn:microsoft.com/office/officeart/2008/layout/LinedList"/>
    <dgm:cxn modelId="{DA5D0152-F45A-4A18-BCA3-AAAF51A6A3E8}" type="presParOf" srcId="{F89C2CAD-F6F6-4024-BAD1-8A2CB0452B55}" destId="{294CAECB-096F-4690-A46A-443B46ECDBDD}" srcOrd="2" destOrd="0" presId="urn:microsoft.com/office/officeart/2008/layout/LinedList"/>
    <dgm:cxn modelId="{9FA4030C-1BD9-42DD-9577-3D826DACA50E}" type="presParOf" srcId="{F89C2CAD-F6F6-4024-BAD1-8A2CB0452B55}" destId="{13B13E0B-0191-4F86-94AA-2EE7BA217EEA}" srcOrd="3" destOrd="0" presId="urn:microsoft.com/office/officeart/2008/layout/LinedList"/>
    <dgm:cxn modelId="{3ED3E302-3134-44D9-9A4B-632C5BB45C21}" type="presParOf" srcId="{13B13E0B-0191-4F86-94AA-2EE7BA217EEA}" destId="{FDBCDD9F-590A-43F1-AAAE-41C5F2D97E8E}" srcOrd="0" destOrd="0" presId="urn:microsoft.com/office/officeart/2008/layout/LinedList"/>
    <dgm:cxn modelId="{EB970178-C31C-4901-A85F-E5F100CF509F}" type="presParOf" srcId="{13B13E0B-0191-4F86-94AA-2EE7BA217EEA}" destId="{FE84F733-1E6C-45F3-BD09-92D1BB101064}" srcOrd="1" destOrd="0" presId="urn:microsoft.com/office/officeart/2008/layout/LinedList"/>
    <dgm:cxn modelId="{A9918A6F-3677-4756-B8AF-38F109170F0B}" type="presParOf" srcId="{F89C2CAD-F6F6-4024-BAD1-8A2CB0452B55}" destId="{09B1DBBB-133B-42FF-84DC-6D599B4A3261}" srcOrd="4" destOrd="0" presId="urn:microsoft.com/office/officeart/2008/layout/LinedList"/>
    <dgm:cxn modelId="{95704BC4-B180-43D5-AFBF-D08712181A4C}" type="presParOf" srcId="{F89C2CAD-F6F6-4024-BAD1-8A2CB0452B55}" destId="{664BD918-061C-4BD0-8C6C-8E2D28533609}" srcOrd="5" destOrd="0" presId="urn:microsoft.com/office/officeart/2008/layout/LinedList"/>
    <dgm:cxn modelId="{7842A700-7B93-4537-8AD8-968D57B31B15}" type="presParOf" srcId="{664BD918-061C-4BD0-8C6C-8E2D28533609}" destId="{6175EA93-A6AC-41BC-AE93-A0F442C31499}" srcOrd="0" destOrd="0" presId="urn:microsoft.com/office/officeart/2008/layout/LinedList"/>
    <dgm:cxn modelId="{87514C8D-F25B-4A9C-81F7-3B069500F4D7}" type="presParOf" srcId="{664BD918-061C-4BD0-8C6C-8E2D28533609}" destId="{B082B4A5-4661-40B4-B9B2-FF44F57B4B48}" srcOrd="1" destOrd="0" presId="urn:microsoft.com/office/officeart/2008/layout/LinedList"/>
    <dgm:cxn modelId="{56DA6CB1-8A7D-4EC8-8CD2-51F54EF0D024}" type="presParOf" srcId="{F89C2CAD-F6F6-4024-BAD1-8A2CB0452B55}" destId="{AF2CE85E-7D25-4BBD-886D-14F903B329E8}" srcOrd="6" destOrd="0" presId="urn:microsoft.com/office/officeart/2008/layout/LinedList"/>
    <dgm:cxn modelId="{7C38A612-2DE6-4981-858A-DC31349B0C5B}" type="presParOf" srcId="{F89C2CAD-F6F6-4024-BAD1-8A2CB0452B55}" destId="{CCAF07C9-6644-4C2A-8353-1B64623F9179}" srcOrd="7" destOrd="0" presId="urn:microsoft.com/office/officeart/2008/layout/LinedList"/>
    <dgm:cxn modelId="{56887BCB-BAC7-4CD3-9018-0B667E607164}" type="presParOf" srcId="{CCAF07C9-6644-4C2A-8353-1B64623F9179}" destId="{BE30D6C2-070E-4A7E-AC0A-FAAA7B3DA919}" srcOrd="0" destOrd="0" presId="urn:microsoft.com/office/officeart/2008/layout/LinedList"/>
    <dgm:cxn modelId="{68694EC6-3186-4353-808A-C1604C84EFC5}" type="presParOf" srcId="{CCAF07C9-6644-4C2A-8353-1B64623F9179}" destId="{212C9883-5B4D-4C0D-938A-EBBF248F3131}" srcOrd="1" destOrd="0" presId="urn:microsoft.com/office/officeart/2008/layout/LinedList"/>
    <dgm:cxn modelId="{3244EC6B-6FBD-4B95-9835-E1EF908C9087}" type="presParOf" srcId="{F89C2CAD-F6F6-4024-BAD1-8A2CB0452B55}" destId="{DB5AA508-A0D8-4911-957C-619EEFEDBA3E}" srcOrd="8" destOrd="0" presId="urn:microsoft.com/office/officeart/2008/layout/LinedList"/>
    <dgm:cxn modelId="{B3DE6FFE-1F71-4DA2-9F13-1DE362CB6ECF}" type="presParOf" srcId="{F89C2CAD-F6F6-4024-BAD1-8A2CB0452B55}" destId="{618B8F86-D666-4443-B0F2-C711869DA5F8}" srcOrd="9" destOrd="0" presId="urn:microsoft.com/office/officeart/2008/layout/LinedList"/>
    <dgm:cxn modelId="{D6A1310F-FE2B-4ED9-9AFD-9E174CE9D34D}" type="presParOf" srcId="{618B8F86-D666-4443-B0F2-C711869DA5F8}" destId="{8D16D7D0-62DB-460F-B30D-65FF91C67BB2}" srcOrd="0" destOrd="0" presId="urn:microsoft.com/office/officeart/2008/layout/LinedList"/>
    <dgm:cxn modelId="{84DA053D-526E-41D8-8152-C306442C306C}" type="presParOf" srcId="{618B8F86-D666-4443-B0F2-C711869DA5F8}" destId="{6F76C7CE-8065-4608-B2AA-5430BEF544BE}" srcOrd="1" destOrd="0" presId="urn:microsoft.com/office/officeart/2008/layout/LinedList"/>
    <dgm:cxn modelId="{2B446012-0491-4514-8B03-68A54F82163F}" type="presParOf" srcId="{F89C2CAD-F6F6-4024-BAD1-8A2CB0452B55}" destId="{F2F9EB52-FB61-4FD2-8E47-248E0199447A}" srcOrd="10" destOrd="0" presId="urn:microsoft.com/office/officeart/2008/layout/LinedList"/>
    <dgm:cxn modelId="{1A46B913-6B98-4E00-8164-17BFA4FA1326}" type="presParOf" srcId="{F89C2CAD-F6F6-4024-BAD1-8A2CB0452B55}" destId="{67AE287D-89E2-4EAD-92B3-DD7F3D619296}" srcOrd="11" destOrd="0" presId="urn:microsoft.com/office/officeart/2008/layout/LinedList"/>
    <dgm:cxn modelId="{D39BC7F1-EF76-4670-8405-2A5C2FA59F4C}" type="presParOf" srcId="{67AE287D-89E2-4EAD-92B3-DD7F3D619296}" destId="{70683894-A960-4516-BDD7-CA922DACC30C}" srcOrd="0" destOrd="0" presId="urn:microsoft.com/office/officeart/2008/layout/LinedList"/>
    <dgm:cxn modelId="{E6F2F3B5-FA15-4657-84EF-6EC01A6499BB}" type="presParOf" srcId="{67AE287D-89E2-4EAD-92B3-DD7F3D619296}" destId="{688228B2-D053-4CCA-AF8D-D56F93F53A35}" srcOrd="1" destOrd="0" presId="urn:microsoft.com/office/officeart/2008/layout/LinedList"/>
    <dgm:cxn modelId="{9030F79D-1C90-41F0-98FF-BAC4E166C70D}" type="presParOf" srcId="{F89C2CAD-F6F6-4024-BAD1-8A2CB0452B55}" destId="{38B6B2D4-A9A3-48EE-B3A2-5F9CC478C0CA}" srcOrd="12" destOrd="0" presId="urn:microsoft.com/office/officeart/2008/layout/LinedList"/>
    <dgm:cxn modelId="{8FACA90A-8AD7-4E07-A1DA-83BDECE16949}" type="presParOf" srcId="{F89C2CAD-F6F6-4024-BAD1-8A2CB0452B55}" destId="{4EDC1512-49F8-49CC-9285-B905120365B8}" srcOrd="13" destOrd="0" presId="urn:microsoft.com/office/officeart/2008/layout/LinedList"/>
    <dgm:cxn modelId="{B8CCEE0C-6340-43DC-A17F-028C7CD42887}" type="presParOf" srcId="{4EDC1512-49F8-49CC-9285-B905120365B8}" destId="{48954C66-1537-4935-88DD-17F2E976110B}" srcOrd="0" destOrd="0" presId="urn:microsoft.com/office/officeart/2008/layout/LinedList"/>
    <dgm:cxn modelId="{F63FCB1F-875A-4A4F-A141-52DEB5A123C9}" type="presParOf" srcId="{4EDC1512-49F8-49CC-9285-B905120365B8}" destId="{568A153F-2B93-40D0-B043-4A3417A1009D}" srcOrd="1" destOrd="0" presId="urn:microsoft.com/office/officeart/2008/layout/LinedList"/>
    <dgm:cxn modelId="{627AB1E8-E47A-4E49-98D4-276A6F3B02A3}" type="presParOf" srcId="{F89C2CAD-F6F6-4024-BAD1-8A2CB0452B55}" destId="{E2EDC7D8-3413-4FCD-90A2-D33CE39F6F4E}" srcOrd="14" destOrd="0" presId="urn:microsoft.com/office/officeart/2008/layout/LinedList"/>
    <dgm:cxn modelId="{28B45276-B902-4971-B35D-3FC975411AA5}" type="presParOf" srcId="{F89C2CAD-F6F6-4024-BAD1-8A2CB0452B55}" destId="{24A151CD-8D6D-4889-BAA0-F832DCED0A86}" srcOrd="15" destOrd="0" presId="urn:microsoft.com/office/officeart/2008/layout/LinedList"/>
    <dgm:cxn modelId="{77942F12-B0C6-4FD4-9E2E-6A5CB713E7AE}" type="presParOf" srcId="{24A151CD-8D6D-4889-BAA0-F832DCED0A86}" destId="{CCC85313-A8EB-4874-A912-88DCCE8F4FE3}" srcOrd="0" destOrd="0" presId="urn:microsoft.com/office/officeart/2008/layout/LinedList"/>
    <dgm:cxn modelId="{3C2F822E-C99B-47A8-8C44-0B2B6BF2B8AC}" type="presParOf" srcId="{24A151CD-8D6D-4889-BAA0-F832DCED0A86}" destId="{C319C2D4-D5E3-4EEA-B94B-21D42E560993}" srcOrd="1" destOrd="0" presId="urn:microsoft.com/office/officeart/2008/layout/LinedList"/>
    <dgm:cxn modelId="{7EFFA12C-8DED-4DA9-835F-228AB4C74113}" type="presParOf" srcId="{F89C2CAD-F6F6-4024-BAD1-8A2CB0452B55}" destId="{9E77880E-42FF-403E-AD2A-7E43A4FC4374}" srcOrd="16" destOrd="0" presId="urn:microsoft.com/office/officeart/2008/layout/LinedList"/>
    <dgm:cxn modelId="{86588F5B-E4D3-41C1-AE4E-3289F40CCBDB}" type="presParOf" srcId="{F89C2CAD-F6F6-4024-BAD1-8A2CB0452B55}" destId="{1542C99A-E431-4DF8-B81B-F00246B98DE6}" srcOrd="17" destOrd="0" presId="urn:microsoft.com/office/officeart/2008/layout/LinedList"/>
    <dgm:cxn modelId="{935CD1E4-F80A-4D8C-BE16-FBAEB3213234}" type="presParOf" srcId="{1542C99A-E431-4DF8-B81B-F00246B98DE6}" destId="{5BBC4B8A-7B4F-40BD-A9CD-67F6FA9E0EC8}" srcOrd="0" destOrd="0" presId="urn:microsoft.com/office/officeart/2008/layout/LinedList"/>
    <dgm:cxn modelId="{2A40A43D-FEF9-4B82-9D31-9C9BB06A7346}" type="presParOf" srcId="{1542C99A-E431-4DF8-B81B-F00246B98DE6}" destId="{CC1AAADC-1A21-45AE-94D4-2FECEBDDDC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05F7FF-E54A-463E-8FD9-1205245056C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CC6127E-38F3-4525-A104-1CA2D8BA9D6C}">
      <dgm:prSet/>
      <dgm:spPr/>
      <dgm:t>
        <a:bodyPr/>
        <a:lstStyle/>
        <a:p>
          <a:r>
            <a:rPr lang="el-GR" b="1"/>
            <a:t>Θεωρητικά οι τρεις ανωτέρω, βάσεις δεδομένων, θα έπρεπε να παρουσιάζουν μικρές μόνο  αποκλίσεις</a:t>
          </a:r>
          <a:r>
            <a:rPr lang="el-GR"/>
            <a:t> υπό την προϋπόθεση καταχώρησης από τους υπόχρεους αμπελουργούς ,πλήρως επικαιροποιημένων δεδομένων .Οι μικρές αποκλίσεις  θα οφείλοντο, στους διαφορετικούς χρόνους ενημέρωσης των βάσεων δεδομένων. </a:t>
          </a:r>
          <a:endParaRPr lang="en-US"/>
        </a:p>
      </dgm:t>
    </dgm:pt>
    <dgm:pt modelId="{9536473E-BBD4-4D04-8A89-E450E39947C2}" type="parTrans" cxnId="{5B743854-7375-423D-93DD-03CF855D0C77}">
      <dgm:prSet/>
      <dgm:spPr/>
      <dgm:t>
        <a:bodyPr/>
        <a:lstStyle/>
        <a:p>
          <a:endParaRPr lang="en-US"/>
        </a:p>
      </dgm:t>
    </dgm:pt>
    <dgm:pt modelId="{5C605BFB-8DA5-4025-A77D-022F7043E65B}" type="sibTrans" cxnId="{5B743854-7375-423D-93DD-03CF855D0C77}">
      <dgm:prSet/>
      <dgm:spPr/>
      <dgm:t>
        <a:bodyPr/>
        <a:lstStyle/>
        <a:p>
          <a:endParaRPr lang="en-US"/>
        </a:p>
      </dgm:t>
    </dgm:pt>
    <dgm:pt modelId="{C89050AC-8CD6-48FE-9F86-A02C96A1EAAF}">
      <dgm:prSet/>
      <dgm:spPr/>
      <dgm:t>
        <a:bodyPr/>
        <a:lstStyle/>
        <a:p>
          <a:r>
            <a:rPr lang="el-GR" b="1"/>
            <a:t>Όπως εμφαίνεται στον πίνακα που ακολουθεί ,οι αποκλίσεις μεταξύ Αμπελουργικού Μητρώου ,Δηλώσεων Συγκομιδής και ΟΣΔΕ , είναι επιεικώς σημαντικές και αδικαιολόγητες.</a:t>
          </a:r>
          <a:endParaRPr lang="en-US"/>
        </a:p>
      </dgm:t>
    </dgm:pt>
    <dgm:pt modelId="{7956FD97-FFBE-429C-997E-DE88937E4D90}" type="parTrans" cxnId="{FD5726F6-B0B4-489F-A264-5FEEAADAA2FB}">
      <dgm:prSet/>
      <dgm:spPr/>
      <dgm:t>
        <a:bodyPr/>
        <a:lstStyle/>
        <a:p>
          <a:endParaRPr lang="en-US"/>
        </a:p>
      </dgm:t>
    </dgm:pt>
    <dgm:pt modelId="{DA3ECE96-9959-4201-9443-F43518DEC243}" type="sibTrans" cxnId="{FD5726F6-B0B4-489F-A264-5FEEAADAA2FB}">
      <dgm:prSet/>
      <dgm:spPr/>
      <dgm:t>
        <a:bodyPr/>
        <a:lstStyle/>
        <a:p>
          <a:endParaRPr lang="en-US"/>
        </a:p>
      </dgm:t>
    </dgm:pt>
    <dgm:pt modelId="{A795E679-F114-7F44-AEFC-ED6898E5CC77}" type="pres">
      <dgm:prSet presAssocID="{4E05F7FF-E54A-463E-8FD9-1205245056CE}" presName="linear" presStyleCnt="0">
        <dgm:presLayoutVars>
          <dgm:animLvl val="lvl"/>
          <dgm:resizeHandles val="exact"/>
        </dgm:presLayoutVars>
      </dgm:prSet>
      <dgm:spPr/>
    </dgm:pt>
    <dgm:pt modelId="{D5102A73-3584-2847-B851-032891A9F5DB}" type="pres">
      <dgm:prSet presAssocID="{ACC6127E-38F3-4525-A104-1CA2D8BA9D6C}" presName="parentText" presStyleLbl="node1" presStyleIdx="0" presStyleCnt="2">
        <dgm:presLayoutVars>
          <dgm:chMax val="0"/>
          <dgm:bulletEnabled val="1"/>
        </dgm:presLayoutVars>
      </dgm:prSet>
      <dgm:spPr/>
    </dgm:pt>
    <dgm:pt modelId="{0C827C5A-1CE4-5741-B683-4F0A94179F87}" type="pres">
      <dgm:prSet presAssocID="{5C605BFB-8DA5-4025-A77D-022F7043E65B}" presName="spacer" presStyleCnt="0"/>
      <dgm:spPr/>
    </dgm:pt>
    <dgm:pt modelId="{30E5865C-217D-4149-A9FB-7FF0F8215D1A}" type="pres">
      <dgm:prSet presAssocID="{C89050AC-8CD6-48FE-9F86-A02C96A1EAAF}" presName="parentText" presStyleLbl="node1" presStyleIdx="1" presStyleCnt="2">
        <dgm:presLayoutVars>
          <dgm:chMax val="0"/>
          <dgm:bulletEnabled val="1"/>
        </dgm:presLayoutVars>
      </dgm:prSet>
      <dgm:spPr/>
    </dgm:pt>
  </dgm:ptLst>
  <dgm:cxnLst>
    <dgm:cxn modelId="{64EA5639-E60C-4A41-88AC-6ED34627CA43}" type="presOf" srcId="{4E05F7FF-E54A-463E-8FD9-1205245056CE}" destId="{A795E679-F114-7F44-AEFC-ED6898E5CC77}" srcOrd="0" destOrd="0" presId="urn:microsoft.com/office/officeart/2005/8/layout/vList2"/>
    <dgm:cxn modelId="{5B743854-7375-423D-93DD-03CF855D0C77}" srcId="{4E05F7FF-E54A-463E-8FD9-1205245056CE}" destId="{ACC6127E-38F3-4525-A104-1CA2D8BA9D6C}" srcOrd="0" destOrd="0" parTransId="{9536473E-BBD4-4D04-8A89-E450E39947C2}" sibTransId="{5C605BFB-8DA5-4025-A77D-022F7043E65B}"/>
    <dgm:cxn modelId="{071478DD-5E13-0246-8D72-B98893C0F899}" type="presOf" srcId="{ACC6127E-38F3-4525-A104-1CA2D8BA9D6C}" destId="{D5102A73-3584-2847-B851-032891A9F5DB}" srcOrd="0" destOrd="0" presId="urn:microsoft.com/office/officeart/2005/8/layout/vList2"/>
    <dgm:cxn modelId="{C492F2EC-0858-6642-9BFC-5795345388DA}" type="presOf" srcId="{C89050AC-8CD6-48FE-9F86-A02C96A1EAAF}" destId="{30E5865C-217D-4149-A9FB-7FF0F8215D1A}" srcOrd="0" destOrd="0" presId="urn:microsoft.com/office/officeart/2005/8/layout/vList2"/>
    <dgm:cxn modelId="{FD5726F6-B0B4-489F-A264-5FEEAADAA2FB}" srcId="{4E05F7FF-E54A-463E-8FD9-1205245056CE}" destId="{C89050AC-8CD6-48FE-9F86-A02C96A1EAAF}" srcOrd="1" destOrd="0" parTransId="{7956FD97-FFBE-429C-997E-DE88937E4D90}" sibTransId="{DA3ECE96-9959-4201-9443-F43518DEC243}"/>
    <dgm:cxn modelId="{641495C8-3917-5C45-89EC-17F6FA7D958E}" type="presParOf" srcId="{A795E679-F114-7F44-AEFC-ED6898E5CC77}" destId="{D5102A73-3584-2847-B851-032891A9F5DB}" srcOrd="0" destOrd="0" presId="urn:microsoft.com/office/officeart/2005/8/layout/vList2"/>
    <dgm:cxn modelId="{46F6C36C-E377-BD41-8D22-441658CB7C87}" type="presParOf" srcId="{A795E679-F114-7F44-AEFC-ED6898E5CC77}" destId="{0C827C5A-1CE4-5741-B683-4F0A94179F87}" srcOrd="1" destOrd="0" presId="urn:microsoft.com/office/officeart/2005/8/layout/vList2"/>
    <dgm:cxn modelId="{F5F2B025-B72C-BF48-87FD-7DB7A32F8533}" type="presParOf" srcId="{A795E679-F114-7F44-AEFC-ED6898E5CC77}" destId="{30E5865C-217D-4149-A9FB-7FF0F8215D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B834AD-7F15-4740-8027-ED70A4D8DB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CFDB9F-9835-46A6-920E-F27676C652F0}">
      <dgm:prSet custT="1"/>
      <dgm:spPr/>
      <dgm:t>
        <a:bodyPr/>
        <a:lstStyle/>
        <a:p>
          <a:r>
            <a:rPr lang="el-GR" sz="1200" dirty="0"/>
            <a:t>Προφανής λόγος για την </a:t>
          </a:r>
          <a:r>
            <a:rPr lang="el-GR" sz="1200" b="1" dirty="0"/>
            <a:t>αιτιολόγηση μέρους των σημαντικών αποκλίσεων</a:t>
          </a:r>
          <a:r>
            <a:rPr lang="el-GR" sz="1200" dirty="0"/>
            <a:t> των βάσεων δεδομένων των Δηλώσεων Συγκομιδής και του ΟΣΔΕ σε σχέση με το Αμπελουργικό Μητρώο είναι:</a:t>
          </a:r>
          <a:endParaRPr lang="en-US" sz="1200" dirty="0"/>
        </a:p>
      </dgm:t>
    </dgm:pt>
    <dgm:pt modelId="{39C7ADC9-32C5-4483-91F5-16490386866C}" type="parTrans" cxnId="{A85BA051-D1EF-4203-A0CF-99BA568453BC}">
      <dgm:prSet/>
      <dgm:spPr/>
      <dgm:t>
        <a:bodyPr/>
        <a:lstStyle/>
        <a:p>
          <a:endParaRPr lang="en-US" sz="1200"/>
        </a:p>
      </dgm:t>
    </dgm:pt>
    <dgm:pt modelId="{8636D4C3-E365-4B30-8071-068D63D0ABCF}" type="sibTrans" cxnId="{A85BA051-D1EF-4203-A0CF-99BA568453BC}">
      <dgm:prSet/>
      <dgm:spPr/>
      <dgm:t>
        <a:bodyPr/>
        <a:lstStyle/>
        <a:p>
          <a:endParaRPr lang="en-US" sz="1200"/>
        </a:p>
      </dgm:t>
    </dgm:pt>
    <dgm:pt modelId="{78CAF6E0-EAE4-49C8-8E91-1A60C8E0FFFA}">
      <dgm:prSet custT="1"/>
      <dgm:spPr/>
      <dgm:t>
        <a:bodyPr/>
        <a:lstStyle/>
        <a:p>
          <a:r>
            <a:rPr lang="el-GR" sz="1200" b="1" dirty="0"/>
            <a:t>η </a:t>
          </a:r>
          <a:r>
            <a:rPr lang="el-GR" sz="1200" b="1" dirty="0" err="1"/>
            <a:t>επικαιροποίηση</a:t>
          </a:r>
          <a:r>
            <a:rPr lang="el-GR" sz="1200" dirty="0"/>
            <a:t> (ενημέρωση) του </a:t>
          </a:r>
          <a:r>
            <a:rPr lang="el-GR" sz="1200" b="1" dirty="0"/>
            <a:t>Α.Μ</a:t>
          </a:r>
          <a:r>
            <a:rPr lang="el-GR" sz="1200" dirty="0"/>
            <a:t>. από τους αμπελουργούς που έχουν </a:t>
          </a:r>
          <a:r>
            <a:rPr lang="el-GR" sz="1200" b="1" dirty="0"/>
            <a:t>εγκαταλείψει την καλλιέργεια ,</a:t>
          </a:r>
          <a:r>
            <a:rPr lang="el-GR" sz="1200" dirty="0"/>
            <a:t> ή και έχουν φύγει από την ζωή, χωρίς να το δηλώσουν οι κληρονόμοι.</a:t>
          </a:r>
          <a:endParaRPr lang="en-US" sz="1200" dirty="0"/>
        </a:p>
      </dgm:t>
    </dgm:pt>
    <dgm:pt modelId="{00B4A823-8A38-4E8F-B2C6-759C7AA26A39}" type="parTrans" cxnId="{26F85ABB-4A3B-404D-B28E-A43B5A7DAFE0}">
      <dgm:prSet/>
      <dgm:spPr/>
      <dgm:t>
        <a:bodyPr/>
        <a:lstStyle/>
        <a:p>
          <a:endParaRPr lang="en-US" sz="1200"/>
        </a:p>
      </dgm:t>
    </dgm:pt>
    <dgm:pt modelId="{FF16A545-0B9B-4854-90F2-749D84B6E962}" type="sibTrans" cxnId="{26F85ABB-4A3B-404D-B28E-A43B5A7DAFE0}">
      <dgm:prSet/>
      <dgm:spPr/>
      <dgm:t>
        <a:bodyPr/>
        <a:lstStyle/>
        <a:p>
          <a:endParaRPr lang="en-US" sz="1200"/>
        </a:p>
      </dgm:t>
    </dgm:pt>
    <dgm:pt modelId="{E600BD46-0B40-4E52-ADA0-DB244F6C0313}">
      <dgm:prSet custT="1"/>
      <dgm:spPr/>
      <dgm:t>
        <a:bodyPr/>
        <a:lstStyle/>
        <a:p>
          <a:r>
            <a:rPr lang="el-GR" sz="1200" b="1" dirty="0"/>
            <a:t>η διακίνηση σταφυλιών χωρίς παραστατικά και χωρίς υποβολή Δ.Σ</a:t>
          </a:r>
          <a:r>
            <a:rPr lang="el-GR" sz="1200" dirty="0"/>
            <a:t> (παραοικονομία) , </a:t>
          </a:r>
          <a:r>
            <a:rPr lang="el-GR" sz="1200" b="1" dirty="0"/>
            <a:t>σε συνεργασία εμπόρους σταφυλιών ή και με οινοποιούς</a:t>
          </a:r>
          <a:endParaRPr lang="en-US" sz="1200" dirty="0"/>
        </a:p>
      </dgm:t>
    </dgm:pt>
    <dgm:pt modelId="{D9FFE7E9-43ED-48CC-A1A8-19EC4B4E17BB}" type="parTrans" cxnId="{9C6FF539-9019-4E77-84DA-E3224AB6E2BC}">
      <dgm:prSet/>
      <dgm:spPr/>
      <dgm:t>
        <a:bodyPr/>
        <a:lstStyle/>
        <a:p>
          <a:endParaRPr lang="en-US" sz="1200"/>
        </a:p>
      </dgm:t>
    </dgm:pt>
    <dgm:pt modelId="{639E7219-07FD-444A-B5C8-973EFF78B3F8}" type="sibTrans" cxnId="{9C6FF539-9019-4E77-84DA-E3224AB6E2BC}">
      <dgm:prSet/>
      <dgm:spPr/>
      <dgm:t>
        <a:bodyPr/>
        <a:lstStyle/>
        <a:p>
          <a:endParaRPr lang="en-US" sz="1200"/>
        </a:p>
      </dgm:t>
    </dgm:pt>
    <dgm:pt modelId="{E78C3F28-ADB5-4638-8D9B-A879D4CCE1AD}">
      <dgm:prSet custT="1"/>
      <dgm:spPr/>
      <dgm:t>
        <a:bodyPr/>
        <a:lstStyle/>
        <a:p>
          <a:r>
            <a:rPr lang="el-GR" sz="1200" dirty="0"/>
            <a:t>Στο σημείο αυτό πρέπει να αναφερθεί ότι ο </a:t>
          </a:r>
          <a:r>
            <a:rPr lang="el-GR" sz="1200" b="1" dirty="0"/>
            <a:t>ΚΑΝ(ΕΕ) 2018/273</a:t>
          </a:r>
          <a:r>
            <a:rPr lang="el-GR" sz="1200" dirty="0"/>
            <a:t>, ορίζει ως </a:t>
          </a:r>
          <a:r>
            <a:rPr lang="el-GR" sz="1200" b="1" dirty="0"/>
            <a:t>εγκαταλειμμένη καλλιεργούμενη έκταση, την αμπελουργική έκταση, στην οποία δεν εκτελούνται εργασίες με σκοπό τη λήψη εμπορεύσιμου προϊόντος για περισσότερες από 5 </a:t>
          </a:r>
          <a:r>
            <a:rPr lang="el-GR" sz="1200" b="1" dirty="0" err="1"/>
            <a:t>αμπελοοινικές</a:t>
          </a:r>
          <a:r>
            <a:rPr lang="el-GR" sz="1200" b="1" dirty="0"/>
            <a:t> περιόδους</a:t>
          </a:r>
          <a:endParaRPr lang="en-US" sz="1200" dirty="0"/>
        </a:p>
      </dgm:t>
    </dgm:pt>
    <dgm:pt modelId="{9E59C1F0-A4E6-4AB0-B2D1-2C2E44CE9270}" type="parTrans" cxnId="{8912256C-2040-4AF5-973D-A5A961D0C10F}">
      <dgm:prSet/>
      <dgm:spPr/>
      <dgm:t>
        <a:bodyPr/>
        <a:lstStyle/>
        <a:p>
          <a:endParaRPr lang="en-US" sz="1200"/>
        </a:p>
      </dgm:t>
    </dgm:pt>
    <dgm:pt modelId="{6A7C964B-4F2E-4DF1-B308-BBEA0E4A846A}" type="sibTrans" cxnId="{8912256C-2040-4AF5-973D-A5A961D0C10F}">
      <dgm:prSet/>
      <dgm:spPr/>
      <dgm:t>
        <a:bodyPr/>
        <a:lstStyle/>
        <a:p>
          <a:endParaRPr lang="en-US" sz="1200"/>
        </a:p>
      </dgm:t>
    </dgm:pt>
    <dgm:pt modelId="{2869352B-D5FF-4609-BCA4-0096EA46A3A4}">
      <dgm:prSet custT="1"/>
      <dgm:spPr/>
      <dgm:t>
        <a:bodyPr/>
        <a:lstStyle/>
        <a:p>
          <a:r>
            <a:rPr lang="el-GR" sz="1200" b="1" dirty="0"/>
            <a:t>Μετά την πάροδο 5ετίας </a:t>
          </a:r>
          <a:r>
            <a:rPr lang="el-GR" sz="1200" dirty="0"/>
            <a:t>από την έκδοση του ΚΑΝ(ΕΕ) 2018/273 (μέχρι 31/12/2022), </a:t>
          </a:r>
          <a:r>
            <a:rPr lang="el-GR" sz="1200" b="1" dirty="0"/>
            <a:t>κάθε Κ/Μ οφείλει να ενημερώσει την </a:t>
          </a:r>
          <a:r>
            <a:rPr lang="en-US" sz="1200" b="1" dirty="0"/>
            <a:t>Commission</a:t>
          </a:r>
          <a:r>
            <a:rPr lang="el-GR" sz="1200" b="1" dirty="0"/>
            <a:t>, για τις εγκαταλειμμένες εκτάσεις</a:t>
          </a:r>
          <a:r>
            <a:rPr lang="el-GR" sz="1200" dirty="0"/>
            <a:t>, δηλαδή για τις εκτάσεις οι κάτοχοι των οποίων δεν υπέβαλλαν Δ.Σ. για την 5ετίας 2018-2022</a:t>
          </a:r>
          <a:endParaRPr lang="en-US" sz="1200" dirty="0"/>
        </a:p>
      </dgm:t>
    </dgm:pt>
    <dgm:pt modelId="{D8999956-1A59-46F5-B6B1-B5CC0D3D7F3A}" type="parTrans" cxnId="{3AF861BC-16C4-4F32-8C54-230F66B49A31}">
      <dgm:prSet/>
      <dgm:spPr/>
      <dgm:t>
        <a:bodyPr/>
        <a:lstStyle/>
        <a:p>
          <a:endParaRPr lang="en-US" sz="1200"/>
        </a:p>
      </dgm:t>
    </dgm:pt>
    <dgm:pt modelId="{AB9C2EDE-BA52-4744-91E7-D23ED5D3EEAB}" type="sibTrans" cxnId="{3AF861BC-16C4-4F32-8C54-230F66B49A31}">
      <dgm:prSet/>
      <dgm:spPr/>
      <dgm:t>
        <a:bodyPr/>
        <a:lstStyle/>
        <a:p>
          <a:endParaRPr lang="en-US" sz="1200"/>
        </a:p>
      </dgm:t>
    </dgm:pt>
    <dgm:pt modelId="{22E0CFA9-DE76-412C-86A8-C1CF9199AAE4}">
      <dgm:prSet custT="1"/>
      <dgm:spPr/>
      <dgm:t>
        <a:bodyPr/>
        <a:lstStyle/>
        <a:p>
          <a:r>
            <a:rPr lang="el-GR" sz="1200" dirty="0">
              <a:solidFill>
                <a:srgbClr val="FF0000"/>
              </a:solidFill>
            </a:rPr>
            <a:t>Γεννάται συνεπώς </a:t>
          </a:r>
          <a:r>
            <a:rPr lang="el-GR" sz="1200" b="1" dirty="0">
              <a:solidFill>
                <a:srgbClr val="FF0000"/>
              </a:solidFill>
            </a:rPr>
            <a:t>μείζον πολιτικό ζήτημα στον τομέα για τον τρόπο χειρισμού της προαναφερθείσας υποχρέωσης</a:t>
          </a:r>
          <a:r>
            <a:rPr lang="el-GR" sz="1200" dirty="0">
              <a:solidFill>
                <a:srgbClr val="FF0000"/>
              </a:solidFill>
            </a:rPr>
            <a:t>, αφού για περίπου </a:t>
          </a:r>
          <a:r>
            <a:rPr lang="el-GR" sz="1200" b="1" dirty="0">
              <a:solidFill>
                <a:srgbClr val="FF0000"/>
              </a:solidFill>
            </a:rPr>
            <a:t>400.000 στρέμματα ετησίως δεν υποβάλλονται Δηλώσεις Συγκομιδής.</a:t>
          </a:r>
          <a:endParaRPr lang="en-US" sz="1200" dirty="0">
            <a:solidFill>
              <a:srgbClr val="FF0000"/>
            </a:solidFill>
          </a:endParaRPr>
        </a:p>
      </dgm:t>
    </dgm:pt>
    <dgm:pt modelId="{5149F132-2640-4694-AA3F-FE2A364B8BD2}" type="parTrans" cxnId="{34C5A01A-846C-4DE6-8398-260B76F95014}">
      <dgm:prSet/>
      <dgm:spPr/>
      <dgm:t>
        <a:bodyPr/>
        <a:lstStyle/>
        <a:p>
          <a:endParaRPr lang="en-US" sz="1200"/>
        </a:p>
      </dgm:t>
    </dgm:pt>
    <dgm:pt modelId="{CD4973AE-CF01-4CD0-92EF-E97152DBF0EF}" type="sibTrans" cxnId="{34C5A01A-846C-4DE6-8398-260B76F95014}">
      <dgm:prSet/>
      <dgm:spPr/>
      <dgm:t>
        <a:bodyPr/>
        <a:lstStyle/>
        <a:p>
          <a:endParaRPr lang="en-US" sz="1200"/>
        </a:p>
      </dgm:t>
    </dgm:pt>
    <dgm:pt modelId="{F43887A8-DE4E-40C1-BE32-B30D49EE0643}" type="pres">
      <dgm:prSet presAssocID="{6CB834AD-7F15-4740-8027-ED70A4D8DBD2}" presName="linear" presStyleCnt="0">
        <dgm:presLayoutVars>
          <dgm:animLvl val="lvl"/>
          <dgm:resizeHandles val="exact"/>
        </dgm:presLayoutVars>
      </dgm:prSet>
      <dgm:spPr/>
    </dgm:pt>
    <dgm:pt modelId="{71639A62-2F78-4BC1-BD75-B29201EFBB34}" type="pres">
      <dgm:prSet presAssocID="{D4CFDB9F-9835-46A6-920E-F27676C652F0}" presName="parentText" presStyleLbl="node1" presStyleIdx="0" presStyleCnt="4">
        <dgm:presLayoutVars>
          <dgm:chMax val="0"/>
          <dgm:bulletEnabled val="1"/>
        </dgm:presLayoutVars>
      </dgm:prSet>
      <dgm:spPr/>
    </dgm:pt>
    <dgm:pt modelId="{50B18E9C-521E-478C-9EF0-7496894C7CA2}" type="pres">
      <dgm:prSet presAssocID="{D4CFDB9F-9835-46A6-920E-F27676C652F0}" presName="childText" presStyleLbl="revTx" presStyleIdx="0" presStyleCnt="1">
        <dgm:presLayoutVars>
          <dgm:bulletEnabled val="1"/>
        </dgm:presLayoutVars>
      </dgm:prSet>
      <dgm:spPr/>
    </dgm:pt>
    <dgm:pt modelId="{72E154E7-5B38-4137-A79C-0F289E996E7A}" type="pres">
      <dgm:prSet presAssocID="{E78C3F28-ADB5-4638-8D9B-A879D4CCE1AD}" presName="parentText" presStyleLbl="node1" presStyleIdx="1" presStyleCnt="4">
        <dgm:presLayoutVars>
          <dgm:chMax val="0"/>
          <dgm:bulletEnabled val="1"/>
        </dgm:presLayoutVars>
      </dgm:prSet>
      <dgm:spPr/>
    </dgm:pt>
    <dgm:pt modelId="{F2FAD99D-6F46-4A3B-B37C-050C38A92D52}" type="pres">
      <dgm:prSet presAssocID="{6A7C964B-4F2E-4DF1-B308-BBEA0E4A846A}" presName="spacer" presStyleCnt="0"/>
      <dgm:spPr/>
    </dgm:pt>
    <dgm:pt modelId="{D2B83D7F-0015-4532-89A8-5AE229DA3C57}" type="pres">
      <dgm:prSet presAssocID="{2869352B-D5FF-4609-BCA4-0096EA46A3A4}" presName="parentText" presStyleLbl="node1" presStyleIdx="2" presStyleCnt="4">
        <dgm:presLayoutVars>
          <dgm:chMax val="0"/>
          <dgm:bulletEnabled val="1"/>
        </dgm:presLayoutVars>
      </dgm:prSet>
      <dgm:spPr/>
    </dgm:pt>
    <dgm:pt modelId="{603F3206-281A-4D40-88BD-F860A6AB8B00}" type="pres">
      <dgm:prSet presAssocID="{AB9C2EDE-BA52-4744-91E7-D23ED5D3EEAB}" presName="spacer" presStyleCnt="0"/>
      <dgm:spPr/>
    </dgm:pt>
    <dgm:pt modelId="{72D2E7E3-A258-43C5-8F85-143B33766377}" type="pres">
      <dgm:prSet presAssocID="{22E0CFA9-DE76-412C-86A8-C1CF9199AAE4}" presName="parentText" presStyleLbl="node1" presStyleIdx="3" presStyleCnt="4">
        <dgm:presLayoutVars>
          <dgm:chMax val="0"/>
          <dgm:bulletEnabled val="1"/>
        </dgm:presLayoutVars>
      </dgm:prSet>
      <dgm:spPr/>
    </dgm:pt>
  </dgm:ptLst>
  <dgm:cxnLst>
    <dgm:cxn modelId="{7104F903-4A78-4105-8304-4BABB6613B38}" type="presOf" srcId="{78CAF6E0-EAE4-49C8-8E91-1A60C8E0FFFA}" destId="{50B18E9C-521E-478C-9EF0-7496894C7CA2}" srcOrd="0" destOrd="0" presId="urn:microsoft.com/office/officeart/2005/8/layout/vList2"/>
    <dgm:cxn modelId="{34C5A01A-846C-4DE6-8398-260B76F95014}" srcId="{6CB834AD-7F15-4740-8027-ED70A4D8DBD2}" destId="{22E0CFA9-DE76-412C-86A8-C1CF9199AAE4}" srcOrd="3" destOrd="0" parTransId="{5149F132-2640-4694-AA3F-FE2A364B8BD2}" sibTransId="{CD4973AE-CF01-4CD0-92EF-E97152DBF0EF}"/>
    <dgm:cxn modelId="{9C6FF539-9019-4E77-84DA-E3224AB6E2BC}" srcId="{D4CFDB9F-9835-46A6-920E-F27676C652F0}" destId="{E600BD46-0B40-4E52-ADA0-DB244F6C0313}" srcOrd="1" destOrd="0" parTransId="{D9FFE7E9-43ED-48CC-A1A8-19EC4B4E17BB}" sibTransId="{639E7219-07FD-444A-B5C8-973EFF78B3F8}"/>
    <dgm:cxn modelId="{503A9B40-32EA-4FD5-A620-15488AD205A3}" type="presOf" srcId="{E600BD46-0B40-4E52-ADA0-DB244F6C0313}" destId="{50B18E9C-521E-478C-9EF0-7496894C7CA2}" srcOrd="0" destOrd="1" presId="urn:microsoft.com/office/officeart/2005/8/layout/vList2"/>
    <dgm:cxn modelId="{9AF99A67-C7F0-499B-9BFA-3DBE9E1FE3B2}" type="presOf" srcId="{E78C3F28-ADB5-4638-8D9B-A879D4CCE1AD}" destId="{72E154E7-5B38-4137-A79C-0F289E996E7A}" srcOrd="0" destOrd="0" presId="urn:microsoft.com/office/officeart/2005/8/layout/vList2"/>
    <dgm:cxn modelId="{8912256C-2040-4AF5-973D-A5A961D0C10F}" srcId="{6CB834AD-7F15-4740-8027-ED70A4D8DBD2}" destId="{E78C3F28-ADB5-4638-8D9B-A879D4CCE1AD}" srcOrd="1" destOrd="0" parTransId="{9E59C1F0-A4E6-4AB0-B2D1-2C2E44CE9270}" sibTransId="{6A7C964B-4F2E-4DF1-B308-BBEA0E4A846A}"/>
    <dgm:cxn modelId="{A85BA051-D1EF-4203-A0CF-99BA568453BC}" srcId="{6CB834AD-7F15-4740-8027-ED70A4D8DBD2}" destId="{D4CFDB9F-9835-46A6-920E-F27676C652F0}" srcOrd="0" destOrd="0" parTransId="{39C7ADC9-32C5-4483-91F5-16490386866C}" sibTransId="{8636D4C3-E365-4B30-8071-068D63D0ABCF}"/>
    <dgm:cxn modelId="{EEC7AF85-4B0B-4F1B-B94D-A304D7DF37AA}" type="presOf" srcId="{2869352B-D5FF-4609-BCA4-0096EA46A3A4}" destId="{D2B83D7F-0015-4532-89A8-5AE229DA3C57}" srcOrd="0" destOrd="0" presId="urn:microsoft.com/office/officeart/2005/8/layout/vList2"/>
    <dgm:cxn modelId="{61188AB6-3CC2-4819-BF99-59C425F8961E}" type="presOf" srcId="{D4CFDB9F-9835-46A6-920E-F27676C652F0}" destId="{71639A62-2F78-4BC1-BD75-B29201EFBB34}" srcOrd="0" destOrd="0" presId="urn:microsoft.com/office/officeart/2005/8/layout/vList2"/>
    <dgm:cxn modelId="{26F85ABB-4A3B-404D-B28E-A43B5A7DAFE0}" srcId="{D4CFDB9F-9835-46A6-920E-F27676C652F0}" destId="{78CAF6E0-EAE4-49C8-8E91-1A60C8E0FFFA}" srcOrd="0" destOrd="0" parTransId="{00B4A823-8A38-4E8F-B2C6-759C7AA26A39}" sibTransId="{FF16A545-0B9B-4854-90F2-749D84B6E962}"/>
    <dgm:cxn modelId="{3AF861BC-16C4-4F32-8C54-230F66B49A31}" srcId="{6CB834AD-7F15-4740-8027-ED70A4D8DBD2}" destId="{2869352B-D5FF-4609-BCA4-0096EA46A3A4}" srcOrd="2" destOrd="0" parTransId="{D8999956-1A59-46F5-B6B1-B5CC0D3D7F3A}" sibTransId="{AB9C2EDE-BA52-4744-91E7-D23ED5D3EEAB}"/>
    <dgm:cxn modelId="{C359C1C7-2653-4647-8786-896AC88C86AD}" type="presOf" srcId="{6CB834AD-7F15-4740-8027-ED70A4D8DBD2}" destId="{F43887A8-DE4E-40C1-BE32-B30D49EE0643}" srcOrd="0" destOrd="0" presId="urn:microsoft.com/office/officeart/2005/8/layout/vList2"/>
    <dgm:cxn modelId="{504016C9-FC97-476D-9E40-B29C0ED24986}" type="presOf" srcId="{22E0CFA9-DE76-412C-86A8-C1CF9199AAE4}" destId="{72D2E7E3-A258-43C5-8F85-143B33766377}" srcOrd="0" destOrd="0" presId="urn:microsoft.com/office/officeart/2005/8/layout/vList2"/>
    <dgm:cxn modelId="{22E359E5-D7E1-4347-8641-2A0041CF3A0F}" type="presParOf" srcId="{F43887A8-DE4E-40C1-BE32-B30D49EE0643}" destId="{71639A62-2F78-4BC1-BD75-B29201EFBB34}" srcOrd="0" destOrd="0" presId="urn:microsoft.com/office/officeart/2005/8/layout/vList2"/>
    <dgm:cxn modelId="{DB181CAE-16F8-41A1-9F9E-CAE2EA847363}" type="presParOf" srcId="{F43887A8-DE4E-40C1-BE32-B30D49EE0643}" destId="{50B18E9C-521E-478C-9EF0-7496894C7CA2}" srcOrd="1" destOrd="0" presId="urn:microsoft.com/office/officeart/2005/8/layout/vList2"/>
    <dgm:cxn modelId="{1D73C106-39D3-4626-AA28-9A9371F2E0BC}" type="presParOf" srcId="{F43887A8-DE4E-40C1-BE32-B30D49EE0643}" destId="{72E154E7-5B38-4137-A79C-0F289E996E7A}" srcOrd="2" destOrd="0" presId="urn:microsoft.com/office/officeart/2005/8/layout/vList2"/>
    <dgm:cxn modelId="{6D32C978-05A2-4EC6-AB36-48B109BAB025}" type="presParOf" srcId="{F43887A8-DE4E-40C1-BE32-B30D49EE0643}" destId="{F2FAD99D-6F46-4A3B-B37C-050C38A92D52}" srcOrd="3" destOrd="0" presId="urn:microsoft.com/office/officeart/2005/8/layout/vList2"/>
    <dgm:cxn modelId="{BEFDFB69-DD83-4619-97A0-83DE62391310}" type="presParOf" srcId="{F43887A8-DE4E-40C1-BE32-B30D49EE0643}" destId="{D2B83D7F-0015-4532-89A8-5AE229DA3C57}" srcOrd="4" destOrd="0" presId="urn:microsoft.com/office/officeart/2005/8/layout/vList2"/>
    <dgm:cxn modelId="{CED7293E-F376-4815-9446-043491748B7C}" type="presParOf" srcId="{F43887A8-DE4E-40C1-BE32-B30D49EE0643}" destId="{603F3206-281A-4D40-88BD-F860A6AB8B00}" srcOrd="5" destOrd="0" presId="urn:microsoft.com/office/officeart/2005/8/layout/vList2"/>
    <dgm:cxn modelId="{D7577409-BA6D-4512-A9A5-2F0F0D77C083}" type="presParOf" srcId="{F43887A8-DE4E-40C1-BE32-B30D49EE0643}" destId="{72D2E7E3-A258-43C5-8F85-143B3376637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07B267-2A8B-4ABC-93A6-C2196DE61696}"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1C0D05DD-0EF6-443F-A984-0111AC71E62C}">
      <dgm:prSet/>
      <dgm:spPr/>
      <dgm:t>
        <a:bodyPr/>
        <a:lstStyle/>
        <a:p>
          <a:r>
            <a:rPr lang="el-GR" b="1" dirty="0"/>
            <a:t>ο εντοπισμός των ΑΦΜ που δεν προβαίνουν, ούτε σε υποβολή  Δ.Σ, ούτε σε υποβολή  Δήλωση Καλλιέργειας (ΟΣΔΕ) σε σύγκριση με τα δεδομένα  του Α.Μ</a:t>
          </a:r>
          <a:endParaRPr lang="en-US" dirty="0"/>
        </a:p>
      </dgm:t>
    </dgm:pt>
    <dgm:pt modelId="{095A7DC8-5FF0-46AA-AB05-54CE72D8236F}" type="parTrans" cxnId="{49B6DB00-877D-464D-AF4B-E34EBF127CBE}">
      <dgm:prSet/>
      <dgm:spPr/>
      <dgm:t>
        <a:bodyPr/>
        <a:lstStyle/>
        <a:p>
          <a:endParaRPr lang="en-US"/>
        </a:p>
      </dgm:t>
    </dgm:pt>
    <dgm:pt modelId="{D6C848B6-B4DE-4A8A-85B9-C76FBAE1F189}" type="sibTrans" cxnId="{49B6DB00-877D-464D-AF4B-E34EBF127CBE}">
      <dgm:prSet/>
      <dgm:spPr/>
      <dgm:t>
        <a:bodyPr/>
        <a:lstStyle/>
        <a:p>
          <a:endParaRPr lang="en-US"/>
        </a:p>
      </dgm:t>
    </dgm:pt>
    <dgm:pt modelId="{8BCBB255-C7BE-4BA5-B68C-1CB39F6996A1}">
      <dgm:prSet/>
      <dgm:spPr/>
      <dgm:t>
        <a:bodyPr/>
        <a:lstStyle/>
        <a:p>
          <a:r>
            <a:rPr lang="el-GR" b="1"/>
            <a:t>ο εντοπισμός των ΑΦΜ που παρ’ ότι υποβάλλουν Δήλωση Καλλιέργειας (ΟΣΔΕ), δεν υποβάλλουν Δ.Σ</a:t>
          </a:r>
          <a:endParaRPr lang="en-US"/>
        </a:p>
      </dgm:t>
    </dgm:pt>
    <dgm:pt modelId="{6C1CB09B-3151-4EC1-8C10-5F3936DF8622}" type="parTrans" cxnId="{788DF20A-F3AB-48F8-8BA3-1B3A26ABF9B9}">
      <dgm:prSet/>
      <dgm:spPr/>
      <dgm:t>
        <a:bodyPr/>
        <a:lstStyle/>
        <a:p>
          <a:endParaRPr lang="en-US"/>
        </a:p>
      </dgm:t>
    </dgm:pt>
    <dgm:pt modelId="{57AE1DD4-C541-4050-81BB-2D4CF1E94C08}" type="sibTrans" cxnId="{788DF20A-F3AB-48F8-8BA3-1B3A26ABF9B9}">
      <dgm:prSet/>
      <dgm:spPr/>
      <dgm:t>
        <a:bodyPr/>
        <a:lstStyle/>
        <a:p>
          <a:endParaRPr lang="en-US"/>
        </a:p>
      </dgm:t>
    </dgm:pt>
    <dgm:pt modelId="{0CC93E37-317F-42B4-9B26-9F3EDB2C72A8}">
      <dgm:prSet/>
      <dgm:spPr/>
      <dgm:t>
        <a:bodyPr/>
        <a:lstStyle/>
        <a:p>
          <a:r>
            <a:rPr lang="el-GR" b="1"/>
            <a:t>η ενημέρωση και ο έλεγχος των αμπελοκαλλιεργητών για τους οποίους παρατηρούνται αποκλίσεις, μέσω των κατά τόπους ΔΑΟΚ</a:t>
          </a:r>
          <a:endParaRPr lang="en-US"/>
        </a:p>
      </dgm:t>
    </dgm:pt>
    <dgm:pt modelId="{C3D6D4E9-5D17-455C-86B2-CE109FFE6D81}" type="parTrans" cxnId="{177F1A5B-F409-47C9-A3F6-0CB43CD0D353}">
      <dgm:prSet/>
      <dgm:spPr/>
      <dgm:t>
        <a:bodyPr/>
        <a:lstStyle/>
        <a:p>
          <a:endParaRPr lang="en-US"/>
        </a:p>
      </dgm:t>
    </dgm:pt>
    <dgm:pt modelId="{D9C80D71-23E5-4CDE-A3F6-8888A28F60E8}" type="sibTrans" cxnId="{177F1A5B-F409-47C9-A3F6-0CB43CD0D353}">
      <dgm:prSet/>
      <dgm:spPr/>
      <dgm:t>
        <a:bodyPr/>
        <a:lstStyle/>
        <a:p>
          <a:endParaRPr lang="en-US"/>
        </a:p>
      </dgm:t>
    </dgm:pt>
    <dgm:pt modelId="{02D787E1-7510-4161-AAAC-B08604DCAC5C}">
      <dgm:prSet/>
      <dgm:spPr/>
      <dgm:t>
        <a:bodyPr/>
        <a:lstStyle/>
        <a:p>
          <a:r>
            <a:rPr lang="el-GR" b="1"/>
            <a:t>η κατά το δυνατόν διόρθωση των δεδομένων στο Α.Μ </a:t>
          </a:r>
          <a:endParaRPr lang="en-US"/>
        </a:p>
      </dgm:t>
    </dgm:pt>
    <dgm:pt modelId="{3E7214B9-EBAC-4C08-AB5E-4FC8FA78EA18}" type="parTrans" cxnId="{15416596-4488-4B74-96F6-D36EF5D3E43F}">
      <dgm:prSet/>
      <dgm:spPr/>
      <dgm:t>
        <a:bodyPr/>
        <a:lstStyle/>
        <a:p>
          <a:endParaRPr lang="en-US"/>
        </a:p>
      </dgm:t>
    </dgm:pt>
    <dgm:pt modelId="{E7836184-70F0-44B8-84EC-C3225AC9BF90}" type="sibTrans" cxnId="{15416596-4488-4B74-96F6-D36EF5D3E43F}">
      <dgm:prSet/>
      <dgm:spPr/>
      <dgm:t>
        <a:bodyPr/>
        <a:lstStyle/>
        <a:p>
          <a:endParaRPr lang="en-US"/>
        </a:p>
      </dgm:t>
    </dgm:pt>
    <dgm:pt modelId="{A144E3F5-88AA-41CB-A395-A6D9946375C8}">
      <dgm:prSet/>
      <dgm:spPr/>
      <dgm:t>
        <a:bodyPr/>
        <a:lstStyle/>
        <a:p>
          <a:r>
            <a:rPr lang="el-GR" b="1" dirty="0"/>
            <a:t>η διενέργεια ελέγχων των «ενεργών αμπελοκαλλιεργητών» οι οποίοι δεν υποβάλλουν είτε ΔΣ, είτε Δήλωση Καλλιέργειας</a:t>
          </a:r>
          <a:endParaRPr lang="en-US" dirty="0"/>
        </a:p>
      </dgm:t>
    </dgm:pt>
    <dgm:pt modelId="{1DF8AA52-9EA4-4C3A-872C-E925B131E102}" type="parTrans" cxnId="{FBD6CCDD-CBC4-4B16-8885-30D290ADB81A}">
      <dgm:prSet/>
      <dgm:spPr/>
      <dgm:t>
        <a:bodyPr/>
        <a:lstStyle/>
        <a:p>
          <a:endParaRPr lang="en-US"/>
        </a:p>
      </dgm:t>
    </dgm:pt>
    <dgm:pt modelId="{3B7D3BBA-611A-4674-8BE4-DB86F54838F1}" type="sibTrans" cxnId="{FBD6CCDD-CBC4-4B16-8885-30D290ADB81A}">
      <dgm:prSet/>
      <dgm:spPr/>
      <dgm:t>
        <a:bodyPr/>
        <a:lstStyle/>
        <a:p>
          <a:endParaRPr lang="en-US"/>
        </a:p>
      </dgm:t>
    </dgm:pt>
    <dgm:pt modelId="{18EB1DDE-BAE4-4177-B782-1067C3A4E871}">
      <dgm:prSet/>
      <dgm:spPr/>
      <dgm:t>
        <a:bodyPr/>
        <a:lstStyle/>
        <a:p>
          <a:r>
            <a:rPr lang="el-GR" b="1" dirty="0"/>
            <a:t>η λήψη πολιτικών αποφάσεων, για το χειρισμό των αποτελεσμάτων που θα προκύπτουν από τις διασταυρώσεις και τους ελέγχους, κυρίως όμως</a:t>
          </a:r>
          <a:endParaRPr lang="en-US" dirty="0"/>
        </a:p>
      </dgm:t>
    </dgm:pt>
    <dgm:pt modelId="{F00A6A1C-63E4-4664-A3D8-65BA7358B394}" type="parTrans" cxnId="{E35B9EA2-EF74-41E9-B046-3B5E114F29A6}">
      <dgm:prSet/>
      <dgm:spPr/>
      <dgm:t>
        <a:bodyPr/>
        <a:lstStyle/>
        <a:p>
          <a:endParaRPr lang="en-US"/>
        </a:p>
      </dgm:t>
    </dgm:pt>
    <dgm:pt modelId="{F82B9E67-A140-4EAA-8BD1-C37B1F3CC781}" type="sibTrans" cxnId="{E35B9EA2-EF74-41E9-B046-3B5E114F29A6}">
      <dgm:prSet/>
      <dgm:spPr/>
      <dgm:t>
        <a:bodyPr/>
        <a:lstStyle/>
        <a:p>
          <a:endParaRPr lang="en-US"/>
        </a:p>
      </dgm:t>
    </dgm:pt>
    <dgm:pt modelId="{7B697E13-A7BE-4557-A0BA-840B9840203B}">
      <dgm:prSet/>
      <dgm:spPr/>
      <dgm:t>
        <a:bodyPr/>
        <a:lstStyle/>
        <a:p>
          <a:r>
            <a:rPr lang="el-GR" b="1" dirty="0">
              <a:solidFill>
                <a:srgbClr val="FF0000"/>
              </a:solidFill>
            </a:rPr>
            <a:t>η αντιμετώπιση του προβλήματος των εγκαταλειμμένων εκτάσεων σε συνδυασμό με το αίτημα του κλάδου για αύξηση των εκτάσεων με νέες φυτεύσεις ( Αναδιάρθρωση , Δηλώσεις Συγκομιδής)</a:t>
          </a:r>
          <a:r>
            <a:rPr lang="el-GR" b="1" dirty="0"/>
            <a:t> </a:t>
          </a:r>
          <a:endParaRPr lang="en-US" dirty="0"/>
        </a:p>
      </dgm:t>
    </dgm:pt>
    <dgm:pt modelId="{DB310291-9EFA-47B8-B64D-03E66B25FA60}" type="parTrans" cxnId="{B5423140-502D-49AA-9D53-AE061E1ADFBD}">
      <dgm:prSet/>
      <dgm:spPr/>
      <dgm:t>
        <a:bodyPr/>
        <a:lstStyle/>
        <a:p>
          <a:endParaRPr lang="en-US"/>
        </a:p>
      </dgm:t>
    </dgm:pt>
    <dgm:pt modelId="{1050E1D1-4FC8-4FC4-B628-7CB4D99468E3}" type="sibTrans" cxnId="{B5423140-502D-49AA-9D53-AE061E1ADFBD}">
      <dgm:prSet/>
      <dgm:spPr/>
      <dgm:t>
        <a:bodyPr/>
        <a:lstStyle/>
        <a:p>
          <a:endParaRPr lang="en-US"/>
        </a:p>
      </dgm:t>
    </dgm:pt>
    <dgm:pt modelId="{93C2F580-C7CB-4C1C-B2B6-3FA3C9F7DD19}" type="pres">
      <dgm:prSet presAssocID="{4C07B267-2A8B-4ABC-93A6-C2196DE61696}" presName="vert0" presStyleCnt="0">
        <dgm:presLayoutVars>
          <dgm:dir/>
          <dgm:animOne val="branch"/>
          <dgm:animLvl val="lvl"/>
        </dgm:presLayoutVars>
      </dgm:prSet>
      <dgm:spPr/>
    </dgm:pt>
    <dgm:pt modelId="{D2CD67C8-C05B-4AE1-A039-F14B5E557C15}" type="pres">
      <dgm:prSet presAssocID="{1C0D05DD-0EF6-443F-A984-0111AC71E62C}" presName="thickLine" presStyleLbl="alignNode1" presStyleIdx="0" presStyleCnt="7"/>
      <dgm:spPr/>
    </dgm:pt>
    <dgm:pt modelId="{904A7D91-CA3B-4E0A-BD64-718A885D8462}" type="pres">
      <dgm:prSet presAssocID="{1C0D05DD-0EF6-443F-A984-0111AC71E62C}" presName="horz1" presStyleCnt="0"/>
      <dgm:spPr/>
    </dgm:pt>
    <dgm:pt modelId="{B106C7FA-E106-4706-861C-669D36CF3E18}" type="pres">
      <dgm:prSet presAssocID="{1C0D05DD-0EF6-443F-A984-0111AC71E62C}" presName="tx1" presStyleLbl="revTx" presStyleIdx="0" presStyleCnt="7"/>
      <dgm:spPr/>
    </dgm:pt>
    <dgm:pt modelId="{FDAD76DA-F2FD-4ACA-9183-1F369761D6FC}" type="pres">
      <dgm:prSet presAssocID="{1C0D05DD-0EF6-443F-A984-0111AC71E62C}" presName="vert1" presStyleCnt="0"/>
      <dgm:spPr/>
    </dgm:pt>
    <dgm:pt modelId="{2AFE3EDF-A6B9-4CF1-8D37-A3FB0DF8CE34}" type="pres">
      <dgm:prSet presAssocID="{8BCBB255-C7BE-4BA5-B68C-1CB39F6996A1}" presName="thickLine" presStyleLbl="alignNode1" presStyleIdx="1" presStyleCnt="7"/>
      <dgm:spPr/>
    </dgm:pt>
    <dgm:pt modelId="{F3A2FBEF-172F-4AAB-A9A2-1BD91724E2E3}" type="pres">
      <dgm:prSet presAssocID="{8BCBB255-C7BE-4BA5-B68C-1CB39F6996A1}" presName="horz1" presStyleCnt="0"/>
      <dgm:spPr/>
    </dgm:pt>
    <dgm:pt modelId="{A84E5906-DC58-4BCD-888C-091F910FFF14}" type="pres">
      <dgm:prSet presAssocID="{8BCBB255-C7BE-4BA5-B68C-1CB39F6996A1}" presName="tx1" presStyleLbl="revTx" presStyleIdx="1" presStyleCnt="7"/>
      <dgm:spPr/>
    </dgm:pt>
    <dgm:pt modelId="{35FC985D-8FAA-4A15-8F32-5C400196FB5D}" type="pres">
      <dgm:prSet presAssocID="{8BCBB255-C7BE-4BA5-B68C-1CB39F6996A1}" presName="vert1" presStyleCnt="0"/>
      <dgm:spPr/>
    </dgm:pt>
    <dgm:pt modelId="{1A6DA15E-B147-4406-9A78-DFB0B6695739}" type="pres">
      <dgm:prSet presAssocID="{0CC93E37-317F-42B4-9B26-9F3EDB2C72A8}" presName="thickLine" presStyleLbl="alignNode1" presStyleIdx="2" presStyleCnt="7"/>
      <dgm:spPr/>
    </dgm:pt>
    <dgm:pt modelId="{1BE9476E-B2A1-4323-A092-4CC31A868E44}" type="pres">
      <dgm:prSet presAssocID="{0CC93E37-317F-42B4-9B26-9F3EDB2C72A8}" presName="horz1" presStyleCnt="0"/>
      <dgm:spPr/>
    </dgm:pt>
    <dgm:pt modelId="{D1DF08B6-1B51-4D91-AD6C-2B8D5D0703E3}" type="pres">
      <dgm:prSet presAssocID="{0CC93E37-317F-42B4-9B26-9F3EDB2C72A8}" presName="tx1" presStyleLbl="revTx" presStyleIdx="2" presStyleCnt="7"/>
      <dgm:spPr/>
    </dgm:pt>
    <dgm:pt modelId="{43D714F0-3B0B-4D89-BFC7-F61E89F4CDD1}" type="pres">
      <dgm:prSet presAssocID="{0CC93E37-317F-42B4-9B26-9F3EDB2C72A8}" presName="vert1" presStyleCnt="0"/>
      <dgm:spPr/>
    </dgm:pt>
    <dgm:pt modelId="{A5E2BB10-C25A-49EC-98D2-85881AD0012A}" type="pres">
      <dgm:prSet presAssocID="{02D787E1-7510-4161-AAAC-B08604DCAC5C}" presName="thickLine" presStyleLbl="alignNode1" presStyleIdx="3" presStyleCnt="7"/>
      <dgm:spPr/>
    </dgm:pt>
    <dgm:pt modelId="{CC5120F3-0D2E-40FD-B545-0F3F074D8FC5}" type="pres">
      <dgm:prSet presAssocID="{02D787E1-7510-4161-AAAC-B08604DCAC5C}" presName="horz1" presStyleCnt="0"/>
      <dgm:spPr/>
    </dgm:pt>
    <dgm:pt modelId="{8F59008C-DBFE-4B36-930D-66BAD3209A5C}" type="pres">
      <dgm:prSet presAssocID="{02D787E1-7510-4161-AAAC-B08604DCAC5C}" presName="tx1" presStyleLbl="revTx" presStyleIdx="3" presStyleCnt="7"/>
      <dgm:spPr/>
    </dgm:pt>
    <dgm:pt modelId="{C707829D-E7F0-4BF7-B818-33EF1BA296A2}" type="pres">
      <dgm:prSet presAssocID="{02D787E1-7510-4161-AAAC-B08604DCAC5C}" presName="vert1" presStyleCnt="0"/>
      <dgm:spPr/>
    </dgm:pt>
    <dgm:pt modelId="{A4C2F675-C908-4242-A777-E242F5547689}" type="pres">
      <dgm:prSet presAssocID="{A144E3F5-88AA-41CB-A395-A6D9946375C8}" presName="thickLine" presStyleLbl="alignNode1" presStyleIdx="4" presStyleCnt="7"/>
      <dgm:spPr/>
    </dgm:pt>
    <dgm:pt modelId="{92032AEC-237F-4ECC-A586-2E756FD4DF9F}" type="pres">
      <dgm:prSet presAssocID="{A144E3F5-88AA-41CB-A395-A6D9946375C8}" presName="horz1" presStyleCnt="0"/>
      <dgm:spPr/>
    </dgm:pt>
    <dgm:pt modelId="{2444D58C-6D03-43E2-9045-AB6397189381}" type="pres">
      <dgm:prSet presAssocID="{A144E3F5-88AA-41CB-A395-A6D9946375C8}" presName="tx1" presStyleLbl="revTx" presStyleIdx="4" presStyleCnt="7"/>
      <dgm:spPr/>
    </dgm:pt>
    <dgm:pt modelId="{FBEEE9F9-B6B9-4D50-9261-1F97D31308B3}" type="pres">
      <dgm:prSet presAssocID="{A144E3F5-88AA-41CB-A395-A6D9946375C8}" presName="vert1" presStyleCnt="0"/>
      <dgm:spPr/>
    </dgm:pt>
    <dgm:pt modelId="{46C55C97-E28D-44FB-A90F-CA10BBEE0E9D}" type="pres">
      <dgm:prSet presAssocID="{18EB1DDE-BAE4-4177-B782-1067C3A4E871}" presName="thickLine" presStyleLbl="alignNode1" presStyleIdx="5" presStyleCnt="7"/>
      <dgm:spPr/>
    </dgm:pt>
    <dgm:pt modelId="{47E84D5C-600F-49B3-A4FF-1665EAAF2E04}" type="pres">
      <dgm:prSet presAssocID="{18EB1DDE-BAE4-4177-B782-1067C3A4E871}" presName="horz1" presStyleCnt="0"/>
      <dgm:spPr/>
    </dgm:pt>
    <dgm:pt modelId="{1C2BC4DF-6FCB-4A46-8E6D-5667F0B629DF}" type="pres">
      <dgm:prSet presAssocID="{18EB1DDE-BAE4-4177-B782-1067C3A4E871}" presName="tx1" presStyleLbl="revTx" presStyleIdx="5" presStyleCnt="7"/>
      <dgm:spPr/>
    </dgm:pt>
    <dgm:pt modelId="{33794928-BC52-4A79-B7CE-AA213D263A3B}" type="pres">
      <dgm:prSet presAssocID="{18EB1DDE-BAE4-4177-B782-1067C3A4E871}" presName="vert1" presStyleCnt="0"/>
      <dgm:spPr/>
    </dgm:pt>
    <dgm:pt modelId="{1AD8A8AC-DFEB-4CBF-ACC8-3FC654388E7C}" type="pres">
      <dgm:prSet presAssocID="{7B697E13-A7BE-4557-A0BA-840B9840203B}" presName="thickLine" presStyleLbl="alignNode1" presStyleIdx="6" presStyleCnt="7"/>
      <dgm:spPr/>
    </dgm:pt>
    <dgm:pt modelId="{E1D06E1E-2D2F-4FF6-A16D-8B7EFF3608DA}" type="pres">
      <dgm:prSet presAssocID="{7B697E13-A7BE-4557-A0BA-840B9840203B}" presName="horz1" presStyleCnt="0"/>
      <dgm:spPr/>
    </dgm:pt>
    <dgm:pt modelId="{14F4EC2B-0E43-421E-AA78-205AC15626B7}" type="pres">
      <dgm:prSet presAssocID="{7B697E13-A7BE-4557-A0BA-840B9840203B}" presName="tx1" presStyleLbl="revTx" presStyleIdx="6" presStyleCnt="7"/>
      <dgm:spPr/>
    </dgm:pt>
    <dgm:pt modelId="{1F193402-0BD9-4DE4-B848-FFCCA1414C28}" type="pres">
      <dgm:prSet presAssocID="{7B697E13-A7BE-4557-A0BA-840B9840203B}" presName="vert1" presStyleCnt="0"/>
      <dgm:spPr/>
    </dgm:pt>
  </dgm:ptLst>
  <dgm:cxnLst>
    <dgm:cxn modelId="{49B6DB00-877D-464D-AF4B-E34EBF127CBE}" srcId="{4C07B267-2A8B-4ABC-93A6-C2196DE61696}" destId="{1C0D05DD-0EF6-443F-A984-0111AC71E62C}" srcOrd="0" destOrd="0" parTransId="{095A7DC8-5FF0-46AA-AB05-54CE72D8236F}" sibTransId="{D6C848B6-B4DE-4A8A-85B9-C76FBAE1F189}"/>
    <dgm:cxn modelId="{D5DD5504-C54C-44AE-A79F-61B948D7E822}" type="presOf" srcId="{4C07B267-2A8B-4ABC-93A6-C2196DE61696}" destId="{93C2F580-C7CB-4C1C-B2B6-3FA3C9F7DD19}" srcOrd="0" destOrd="0" presId="urn:microsoft.com/office/officeart/2008/layout/LinedList"/>
    <dgm:cxn modelId="{788DF20A-F3AB-48F8-8BA3-1B3A26ABF9B9}" srcId="{4C07B267-2A8B-4ABC-93A6-C2196DE61696}" destId="{8BCBB255-C7BE-4BA5-B68C-1CB39F6996A1}" srcOrd="1" destOrd="0" parTransId="{6C1CB09B-3151-4EC1-8C10-5F3936DF8622}" sibTransId="{57AE1DD4-C541-4050-81BB-2D4CF1E94C08}"/>
    <dgm:cxn modelId="{C7989C0D-62A7-4D25-93D4-260F502C3068}" type="presOf" srcId="{18EB1DDE-BAE4-4177-B782-1067C3A4E871}" destId="{1C2BC4DF-6FCB-4A46-8E6D-5667F0B629DF}" srcOrd="0" destOrd="0" presId="urn:microsoft.com/office/officeart/2008/layout/LinedList"/>
    <dgm:cxn modelId="{B5423140-502D-49AA-9D53-AE061E1ADFBD}" srcId="{4C07B267-2A8B-4ABC-93A6-C2196DE61696}" destId="{7B697E13-A7BE-4557-A0BA-840B9840203B}" srcOrd="6" destOrd="0" parTransId="{DB310291-9EFA-47B8-B64D-03E66B25FA60}" sibTransId="{1050E1D1-4FC8-4FC4-B628-7CB4D99468E3}"/>
    <dgm:cxn modelId="{177F1A5B-F409-47C9-A3F6-0CB43CD0D353}" srcId="{4C07B267-2A8B-4ABC-93A6-C2196DE61696}" destId="{0CC93E37-317F-42B4-9B26-9F3EDB2C72A8}" srcOrd="2" destOrd="0" parTransId="{C3D6D4E9-5D17-455C-86B2-CE109FFE6D81}" sibTransId="{D9C80D71-23E5-4CDE-A3F6-8888A28F60E8}"/>
    <dgm:cxn modelId="{C3E4E870-79D9-4640-AE24-A86846605029}" type="presOf" srcId="{8BCBB255-C7BE-4BA5-B68C-1CB39F6996A1}" destId="{A84E5906-DC58-4BCD-888C-091F910FFF14}" srcOrd="0" destOrd="0" presId="urn:microsoft.com/office/officeart/2008/layout/LinedList"/>
    <dgm:cxn modelId="{14870A72-8F60-4C4B-B11C-329600B19F0D}" type="presOf" srcId="{02D787E1-7510-4161-AAAC-B08604DCAC5C}" destId="{8F59008C-DBFE-4B36-930D-66BAD3209A5C}" srcOrd="0" destOrd="0" presId="urn:microsoft.com/office/officeart/2008/layout/LinedList"/>
    <dgm:cxn modelId="{4C798853-5CF8-4720-8ECE-5F316FF1DA1F}" type="presOf" srcId="{0CC93E37-317F-42B4-9B26-9F3EDB2C72A8}" destId="{D1DF08B6-1B51-4D91-AD6C-2B8D5D0703E3}" srcOrd="0" destOrd="0" presId="urn:microsoft.com/office/officeart/2008/layout/LinedList"/>
    <dgm:cxn modelId="{C7F24295-E0AD-4A7D-9DF5-26EC57ED26CD}" type="presOf" srcId="{1C0D05DD-0EF6-443F-A984-0111AC71E62C}" destId="{B106C7FA-E106-4706-861C-669D36CF3E18}" srcOrd="0" destOrd="0" presId="urn:microsoft.com/office/officeart/2008/layout/LinedList"/>
    <dgm:cxn modelId="{15416596-4488-4B74-96F6-D36EF5D3E43F}" srcId="{4C07B267-2A8B-4ABC-93A6-C2196DE61696}" destId="{02D787E1-7510-4161-AAAC-B08604DCAC5C}" srcOrd="3" destOrd="0" parTransId="{3E7214B9-EBAC-4C08-AB5E-4FC8FA78EA18}" sibTransId="{E7836184-70F0-44B8-84EC-C3225AC9BF90}"/>
    <dgm:cxn modelId="{E35B9EA2-EF74-41E9-B046-3B5E114F29A6}" srcId="{4C07B267-2A8B-4ABC-93A6-C2196DE61696}" destId="{18EB1DDE-BAE4-4177-B782-1067C3A4E871}" srcOrd="5" destOrd="0" parTransId="{F00A6A1C-63E4-4664-A3D8-65BA7358B394}" sibTransId="{F82B9E67-A140-4EAA-8BD1-C37B1F3CC781}"/>
    <dgm:cxn modelId="{AD62FEBC-7E9F-4F79-96C0-CD5778949661}" type="presOf" srcId="{A144E3F5-88AA-41CB-A395-A6D9946375C8}" destId="{2444D58C-6D03-43E2-9045-AB6397189381}" srcOrd="0" destOrd="0" presId="urn:microsoft.com/office/officeart/2008/layout/LinedList"/>
    <dgm:cxn modelId="{FBD6CCDD-CBC4-4B16-8885-30D290ADB81A}" srcId="{4C07B267-2A8B-4ABC-93A6-C2196DE61696}" destId="{A144E3F5-88AA-41CB-A395-A6D9946375C8}" srcOrd="4" destOrd="0" parTransId="{1DF8AA52-9EA4-4C3A-872C-E925B131E102}" sibTransId="{3B7D3BBA-611A-4674-8BE4-DB86F54838F1}"/>
    <dgm:cxn modelId="{700E81FC-3464-4062-A0D2-7D6DAECA0FA1}" type="presOf" srcId="{7B697E13-A7BE-4557-A0BA-840B9840203B}" destId="{14F4EC2B-0E43-421E-AA78-205AC15626B7}" srcOrd="0" destOrd="0" presId="urn:microsoft.com/office/officeart/2008/layout/LinedList"/>
    <dgm:cxn modelId="{00E9F219-738C-4681-9AAB-3077260D1BCB}" type="presParOf" srcId="{93C2F580-C7CB-4C1C-B2B6-3FA3C9F7DD19}" destId="{D2CD67C8-C05B-4AE1-A039-F14B5E557C15}" srcOrd="0" destOrd="0" presId="urn:microsoft.com/office/officeart/2008/layout/LinedList"/>
    <dgm:cxn modelId="{75F7D834-2E22-4B22-8187-0E163E19622E}" type="presParOf" srcId="{93C2F580-C7CB-4C1C-B2B6-3FA3C9F7DD19}" destId="{904A7D91-CA3B-4E0A-BD64-718A885D8462}" srcOrd="1" destOrd="0" presId="urn:microsoft.com/office/officeart/2008/layout/LinedList"/>
    <dgm:cxn modelId="{03141C78-F21A-4CE7-8656-3F92849C8298}" type="presParOf" srcId="{904A7D91-CA3B-4E0A-BD64-718A885D8462}" destId="{B106C7FA-E106-4706-861C-669D36CF3E18}" srcOrd="0" destOrd="0" presId="urn:microsoft.com/office/officeart/2008/layout/LinedList"/>
    <dgm:cxn modelId="{C6E7C061-151F-4AC4-B810-478F001DD269}" type="presParOf" srcId="{904A7D91-CA3B-4E0A-BD64-718A885D8462}" destId="{FDAD76DA-F2FD-4ACA-9183-1F369761D6FC}" srcOrd="1" destOrd="0" presId="urn:microsoft.com/office/officeart/2008/layout/LinedList"/>
    <dgm:cxn modelId="{4E9E214F-4853-40EC-839F-07C5B961AD66}" type="presParOf" srcId="{93C2F580-C7CB-4C1C-B2B6-3FA3C9F7DD19}" destId="{2AFE3EDF-A6B9-4CF1-8D37-A3FB0DF8CE34}" srcOrd="2" destOrd="0" presId="urn:microsoft.com/office/officeart/2008/layout/LinedList"/>
    <dgm:cxn modelId="{CA2E910C-5270-4123-9F3F-877214F4D4B0}" type="presParOf" srcId="{93C2F580-C7CB-4C1C-B2B6-3FA3C9F7DD19}" destId="{F3A2FBEF-172F-4AAB-A9A2-1BD91724E2E3}" srcOrd="3" destOrd="0" presId="urn:microsoft.com/office/officeart/2008/layout/LinedList"/>
    <dgm:cxn modelId="{82C34E15-0A83-4CBB-865A-FD985177BEFC}" type="presParOf" srcId="{F3A2FBEF-172F-4AAB-A9A2-1BD91724E2E3}" destId="{A84E5906-DC58-4BCD-888C-091F910FFF14}" srcOrd="0" destOrd="0" presId="urn:microsoft.com/office/officeart/2008/layout/LinedList"/>
    <dgm:cxn modelId="{65417468-4C5B-4C5D-9167-0201C399CAD7}" type="presParOf" srcId="{F3A2FBEF-172F-4AAB-A9A2-1BD91724E2E3}" destId="{35FC985D-8FAA-4A15-8F32-5C400196FB5D}" srcOrd="1" destOrd="0" presId="urn:microsoft.com/office/officeart/2008/layout/LinedList"/>
    <dgm:cxn modelId="{245A9787-759F-4A58-B21B-02D6D2FE75F5}" type="presParOf" srcId="{93C2F580-C7CB-4C1C-B2B6-3FA3C9F7DD19}" destId="{1A6DA15E-B147-4406-9A78-DFB0B6695739}" srcOrd="4" destOrd="0" presId="urn:microsoft.com/office/officeart/2008/layout/LinedList"/>
    <dgm:cxn modelId="{67C0AD53-7273-40D7-B45C-628BC23C2350}" type="presParOf" srcId="{93C2F580-C7CB-4C1C-B2B6-3FA3C9F7DD19}" destId="{1BE9476E-B2A1-4323-A092-4CC31A868E44}" srcOrd="5" destOrd="0" presId="urn:microsoft.com/office/officeart/2008/layout/LinedList"/>
    <dgm:cxn modelId="{2D5E570B-8C73-4420-A5F8-17A3FFD723A0}" type="presParOf" srcId="{1BE9476E-B2A1-4323-A092-4CC31A868E44}" destId="{D1DF08B6-1B51-4D91-AD6C-2B8D5D0703E3}" srcOrd="0" destOrd="0" presId="urn:microsoft.com/office/officeart/2008/layout/LinedList"/>
    <dgm:cxn modelId="{EDB75642-DA60-4610-B246-280414648283}" type="presParOf" srcId="{1BE9476E-B2A1-4323-A092-4CC31A868E44}" destId="{43D714F0-3B0B-4D89-BFC7-F61E89F4CDD1}" srcOrd="1" destOrd="0" presId="urn:microsoft.com/office/officeart/2008/layout/LinedList"/>
    <dgm:cxn modelId="{E7ED970B-F9AB-4F4E-8BB9-667D932A09F5}" type="presParOf" srcId="{93C2F580-C7CB-4C1C-B2B6-3FA3C9F7DD19}" destId="{A5E2BB10-C25A-49EC-98D2-85881AD0012A}" srcOrd="6" destOrd="0" presId="urn:microsoft.com/office/officeart/2008/layout/LinedList"/>
    <dgm:cxn modelId="{CE7559E0-B96F-4335-8D31-B603CE13B106}" type="presParOf" srcId="{93C2F580-C7CB-4C1C-B2B6-3FA3C9F7DD19}" destId="{CC5120F3-0D2E-40FD-B545-0F3F074D8FC5}" srcOrd="7" destOrd="0" presId="urn:microsoft.com/office/officeart/2008/layout/LinedList"/>
    <dgm:cxn modelId="{9750546E-6FD0-4983-BD26-C6EB4F0CB83A}" type="presParOf" srcId="{CC5120F3-0D2E-40FD-B545-0F3F074D8FC5}" destId="{8F59008C-DBFE-4B36-930D-66BAD3209A5C}" srcOrd="0" destOrd="0" presId="urn:microsoft.com/office/officeart/2008/layout/LinedList"/>
    <dgm:cxn modelId="{1EF7A345-DBFA-4836-82F0-EA26F39DE402}" type="presParOf" srcId="{CC5120F3-0D2E-40FD-B545-0F3F074D8FC5}" destId="{C707829D-E7F0-4BF7-B818-33EF1BA296A2}" srcOrd="1" destOrd="0" presId="urn:microsoft.com/office/officeart/2008/layout/LinedList"/>
    <dgm:cxn modelId="{95D606AB-3415-476D-A827-6848AF0D6534}" type="presParOf" srcId="{93C2F580-C7CB-4C1C-B2B6-3FA3C9F7DD19}" destId="{A4C2F675-C908-4242-A777-E242F5547689}" srcOrd="8" destOrd="0" presId="urn:microsoft.com/office/officeart/2008/layout/LinedList"/>
    <dgm:cxn modelId="{416EB0FB-A2AE-48E1-A8FE-F8BBF5C2AA7F}" type="presParOf" srcId="{93C2F580-C7CB-4C1C-B2B6-3FA3C9F7DD19}" destId="{92032AEC-237F-4ECC-A586-2E756FD4DF9F}" srcOrd="9" destOrd="0" presId="urn:microsoft.com/office/officeart/2008/layout/LinedList"/>
    <dgm:cxn modelId="{3DB1F952-D506-41FC-9EE2-5C15BFAB7317}" type="presParOf" srcId="{92032AEC-237F-4ECC-A586-2E756FD4DF9F}" destId="{2444D58C-6D03-43E2-9045-AB6397189381}" srcOrd="0" destOrd="0" presId="urn:microsoft.com/office/officeart/2008/layout/LinedList"/>
    <dgm:cxn modelId="{3A84F51D-AB22-454F-B537-884E69AD4026}" type="presParOf" srcId="{92032AEC-237F-4ECC-A586-2E756FD4DF9F}" destId="{FBEEE9F9-B6B9-4D50-9261-1F97D31308B3}" srcOrd="1" destOrd="0" presId="urn:microsoft.com/office/officeart/2008/layout/LinedList"/>
    <dgm:cxn modelId="{E4AC4FFC-0EB3-42D5-B49C-697FD8B3512E}" type="presParOf" srcId="{93C2F580-C7CB-4C1C-B2B6-3FA3C9F7DD19}" destId="{46C55C97-E28D-44FB-A90F-CA10BBEE0E9D}" srcOrd="10" destOrd="0" presId="urn:microsoft.com/office/officeart/2008/layout/LinedList"/>
    <dgm:cxn modelId="{4F1A3E3B-D8A3-4B00-B1D1-B4FE64B9E48A}" type="presParOf" srcId="{93C2F580-C7CB-4C1C-B2B6-3FA3C9F7DD19}" destId="{47E84D5C-600F-49B3-A4FF-1665EAAF2E04}" srcOrd="11" destOrd="0" presId="urn:microsoft.com/office/officeart/2008/layout/LinedList"/>
    <dgm:cxn modelId="{C8BA4533-9163-4DC0-BA35-783B765C1C7B}" type="presParOf" srcId="{47E84D5C-600F-49B3-A4FF-1665EAAF2E04}" destId="{1C2BC4DF-6FCB-4A46-8E6D-5667F0B629DF}" srcOrd="0" destOrd="0" presId="urn:microsoft.com/office/officeart/2008/layout/LinedList"/>
    <dgm:cxn modelId="{EA90D9A7-1436-4C1F-823F-F8548B6C7419}" type="presParOf" srcId="{47E84D5C-600F-49B3-A4FF-1665EAAF2E04}" destId="{33794928-BC52-4A79-B7CE-AA213D263A3B}" srcOrd="1" destOrd="0" presId="urn:microsoft.com/office/officeart/2008/layout/LinedList"/>
    <dgm:cxn modelId="{3445EA86-80DE-42DE-99F8-561DF5BBD578}" type="presParOf" srcId="{93C2F580-C7CB-4C1C-B2B6-3FA3C9F7DD19}" destId="{1AD8A8AC-DFEB-4CBF-ACC8-3FC654388E7C}" srcOrd="12" destOrd="0" presId="urn:microsoft.com/office/officeart/2008/layout/LinedList"/>
    <dgm:cxn modelId="{D2D0A0BA-B660-44C6-B642-C74887B92AE5}" type="presParOf" srcId="{93C2F580-C7CB-4C1C-B2B6-3FA3C9F7DD19}" destId="{E1D06E1E-2D2F-4FF6-A16D-8B7EFF3608DA}" srcOrd="13" destOrd="0" presId="urn:microsoft.com/office/officeart/2008/layout/LinedList"/>
    <dgm:cxn modelId="{EABE25EE-2812-4F52-8A68-23BDA06CC882}" type="presParOf" srcId="{E1D06E1E-2D2F-4FF6-A16D-8B7EFF3608DA}" destId="{14F4EC2B-0E43-421E-AA78-205AC15626B7}" srcOrd="0" destOrd="0" presId="urn:microsoft.com/office/officeart/2008/layout/LinedList"/>
    <dgm:cxn modelId="{4F189E87-3963-43F1-8353-D0F1E0EEB168}" type="presParOf" srcId="{E1D06E1E-2D2F-4FF6-A16D-8B7EFF3608DA}" destId="{1F193402-0BD9-4DE4-B848-FFCCA1414C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2A4CC-1742-43AE-9D13-1478F672EA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E27508-D32D-45C6-95F5-48E3C7201729}">
      <dgm:prSet/>
      <dgm:spPr/>
      <dgm:t>
        <a:bodyPr/>
        <a:lstStyle/>
        <a:p>
          <a:r>
            <a:rPr lang="el-GR"/>
            <a:t>Μεγαλύτερα ποσοστά εγκατάλειψης από το 2016 λαμβανομένου υπόψιν και του υφιστάμενου αμπελώνα παρουσιάζουν οι Περιφέρειες:</a:t>
          </a:r>
          <a:endParaRPr lang="en-US"/>
        </a:p>
      </dgm:t>
    </dgm:pt>
    <dgm:pt modelId="{8C142424-C5BA-4AEE-8D91-11A37DFEB66E}" type="parTrans" cxnId="{0282F6A0-7B8E-4217-B922-77D64F90CC3F}">
      <dgm:prSet/>
      <dgm:spPr/>
      <dgm:t>
        <a:bodyPr/>
        <a:lstStyle/>
        <a:p>
          <a:endParaRPr lang="en-US"/>
        </a:p>
      </dgm:t>
    </dgm:pt>
    <dgm:pt modelId="{F0C46BFF-D7CA-4A94-B9AF-41D4C9750989}" type="sibTrans" cxnId="{0282F6A0-7B8E-4217-B922-77D64F90CC3F}">
      <dgm:prSet/>
      <dgm:spPr/>
      <dgm:t>
        <a:bodyPr/>
        <a:lstStyle/>
        <a:p>
          <a:endParaRPr lang="en-US"/>
        </a:p>
      </dgm:t>
    </dgm:pt>
    <dgm:pt modelId="{1F128B82-DE74-4421-B868-CDEB017306D8}">
      <dgm:prSet/>
      <dgm:spPr/>
      <dgm:t>
        <a:bodyPr/>
        <a:lstStyle/>
        <a:p>
          <a:r>
            <a:rPr lang="el-GR" b="1"/>
            <a:t>Πελοποννήσου με 7.653,9 στρέμματα</a:t>
          </a:r>
          <a:r>
            <a:rPr lang="el-GR"/>
            <a:t> σε σύνολο 101.416,3 στρέμματα </a:t>
          </a:r>
          <a:r>
            <a:rPr lang="el-GR" b="1"/>
            <a:t>(-7,55%)</a:t>
          </a:r>
          <a:endParaRPr lang="en-US"/>
        </a:p>
      </dgm:t>
    </dgm:pt>
    <dgm:pt modelId="{FCB59AFB-9CF9-4239-B939-E9BCFD3B2329}" type="parTrans" cxnId="{3C9AA1B1-CC0D-4BD3-84B6-702246C47391}">
      <dgm:prSet/>
      <dgm:spPr/>
      <dgm:t>
        <a:bodyPr/>
        <a:lstStyle/>
        <a:p>
          <a:endParaRPr lang="en-US"/>
        </a:p>
      </dgm:t>
    </dgm:pt>
    <dgm:pt modelId="{5930E28B-1B2D-4D89-8414-BE4E936A0326}" type="sibTrans" cxnId="{3C9AA1B1-CC0D-4BD3-84B6-702246C47391}">
      <dgm:prSet/>
      <dgm:spPr/>
      <dgm:t>
        <a:bodyPr/>
        <a:lstStyle/>
        <a:p>
          <a:endParaRPr lang="en-US"/>
        </a:p>
      </dgm:t>
    </dgm:pt>
    <dgm:pt modelId="{F5D1E1BB-DFA4-479E-9F6D-1AFB84982115}">
      <dgm:prSet/>
      <dgm:spPr/>
      <dgm:t>
        <a:bodyPr/>
        <a:lstStyle/>
        <a:p>
          <a:r>
            <a:rPr lang="el-GR" b="1"/>
            <a:t>Κρήτης με 5.679,6 στρέμματα</a:t>
          </a:r>
          <a:r>
            <a:rPr lang="el-GR"/>
            <a:t> σε σύνολο 76.598,5 στρέμματα </a:t>
          </a:r>
          <a:r>
            <a:rPr lang="el-GR" b="1"/>
            <a:t>(-7,41%)</a:t>
          </a:r>
          <a:r>
            <a:rPr lang="el-GR"/>
            <a:t> </a:t>
          </a:r>
          <a:endParaRPr lang="en-US"/>
        </a:p>
      </dgm:t>
    </dgm:pt>
    <dgm:pt modelId="{EB5DF3DF-D76C-4F8D-8BD9-FAFE905D9823}" type="parTrans" cxnId="{6475DC00-80A8-4703-BC93-880CA8D44D9F}">
      <dgm:prSet/>
      <dgm:spPr/>
      <dgm:t>
        <a:bodyPr/>
        <a:lstStyle/>
        <a:p>
          <a:endParaRPr lang="en-US"/>
        </a:p>
      </dgm:t>
    </dgm:pt>
    <dgm:pt modelId="{87C296D9-76A3-4734-A399-184B78BB32CD}" type="sibTrans" cxnId="{6475DC00-80A8-4703-BC93-880CA8D44D9F}">
      <dgm:prSet/>
      <dgm:spPr/>
      <dgm:t>
        <a:bodyPr/>
        <a:lstStyle/>
        <a:p>
          <a:endParaRPr lang="en-US"/>
        </a:p>
      </dgm:t>
    </dgm:pt>
    <dgm:pt modelId="{9527F9FE-5D4C-49DB-9908-EB3E9D015D9C}">
      <dgm:prSet/>
      <dgm:spPr/>
      <dgm:t>
        <a:bodyPr/>
        <a:lstStyle/>
        <a:p>
          <a:r>
            <a:rPr lang="el-GR" b="1" dirty="0"/>
            <a:t>Δυτικής Μακεδονίας με 1.994,9 στρέμματα</a:t>
          </a:r>
          <a:r>
            <a:rPr lang="el-GR" dirty="0"/>
            <a:t> σε σύνολο 27.905,5 στρέμματα </a:t>
          </a:r>
          <a:r>
            <a:rPr lang="el-GR" b="1" dirty="0"/>
            <a:t>(-7, 15%)</a:t>
          </a:r>
          <a:r>
            <a:rPr lang="el-GR" dirty="0"/>
            <a:t> </a:t>
          </a:r>
          <a:endParaRPr lang="en-US" dirty="0"/>
        </a:p>
      </dgm:t>
    </dgm:pt>
    <dgm:pt modelId="{82515331-A15A-42E7-B4B5-A1855F836E24}" type="parTrans" cxnId="{4579D7F0-3293-461F-BFEA-9AF4862C2672}">
      <dgm:prSet/>
      <dgm:spPr/>
      <dgm:t>
        <a:bodyPr/>
        <a:lstStyle/>
        <a:p>
          <a:endParaRPr lang="en-US"/>
        </a:p>
      </dgm:t>
    </dgm:pt>
    <dgm:pt modelId="{EB44A9B4-9D48-4CE5-A179-D80A4A328D83}" type="sibTrans" cxnId="{4579D7F0-3293-461F-BFEA-9AF4862C2672}">
      <dgm:prSet/>
      <dgm:spPr/>
      <dgm:t>
        <a:bodyPr/>
        <a:lstStyle/>
        <a:p>
          <a:endParaRPr lang="en-US"/>
        </a:p>
      </dgm:t>
    </dgm:pt>
    <dgm:pt modelId="{CEE47A1B-8E11-42C1-8C76-B65630BD9DE0}">
      <dgm:prSet/>
      <dgm:spPr/>
      <dgm:t>
        <a:bodyPr/>
        <a:lstStyle/>
        <a:p>
          <a:r>
            <a:rPr lang="el-GR" b="1"/>
            <a:t>Κεντρικής Μακεδονίας με 3.172,1</a:t>
          </a:r>
          <a:r>
            <a:rPr lang="el-GR"/>
            <a:t> στρέμματα σε σύνολο 48.709,9 στρέμματα </a:t>
          </a:r>
          <a:r>
            <a:rPr lang="el-GR" b="1"/>
            <a:t>(-6,51%)</a:t>
          </a:r>
          <a:r>
            <a:rPr lang="el-GR"/>
            <a:t> </a:t>
          </a:r>
          <a:endParaRPr lang="en-US"/>
        </a:p>
      </dgm:t>
    </dgm:pt>
    <dgm:pt modelId="{D7867206-DBE5-4109-A719-6A8EC33FC151}" type="parTrans" cxnId="{3CB651B8-0288-4F33-AC34-BB7698D64AC0}">
      <dgm:prSet/>
      <dgm:spPr/>
      <dgm:t>
        <a:bodyPr/>
        <a:lstStyle/>
        <a:p>
          <a:endParaRPr lang="en-US"/>
        </a:p>
      </dgm:t>
    </dgm:pt>
    <dgm:pt modelId="{5DD221E9-0E99-4EF3-8D95-C264E8FD8B64}" type="sibTrans" cxnId="{3CB651B8-0288-4F33-AC34-BB7698D64AC0}">
      <dgm:prSet/>
      <dgm:spPr/>
      <dgm:t>
        <a:bodyPr/>
        <a:lstStyle/>
        <a:p>
          <a:endParaRPr lang="en-US"/>
        </a:p>
      </dgm:t>
    </dgm:pt>
    <dgm:pt modelId="{DA956352-83DD-4EDC-B98F-F92F53F230EF}">
      <dgm:prSet/>
      <dgm:spPr/>
      <dgm:t>
        <a:bodyPr/>
        <a:lstStyle/>
        <a:p>
          <a:r>
            <a:rPr lang="el-GR" b="1"/>
            <a:t>Στερεάς Ελλάδος με 4.208,3 στρέμματα</a:t>
          </a:r>
          <a:r>
            <a:rPr lang="el-GR"/>
            <a:t> σε σύνολο 70.650,6 στρέμματα </a:t>
          </a:r>
          <a:r>
            <a:rPr lang="el-GR" b="1"/>
            <a:t>(-5,96%)</a:t>
          </a:r>
          <a:r>
            <a:rPr lang="el-GR"/>
            <a:t> </a:t>
          </a:r>
          <a:endParaRPr lang="en-US"/>
        </a:p>
      </dgm:t>
    </dgm:pt>
    <dgm:pt modelId="{FCBC85F5-2404-4D20-B274-3503E82E478D}" type="parTrans" cxnId="{E414542A-41D7-4694-82C3-9FA80362CD5A}">
      <dgm:prSet/>
      <dgm:spPr/>
      <dgm:t>
        <a:bodyPr/>
        <a:lstStyle/>
        <a:p>
          <a:endParaRPr lang="en-US"/>
        </a:p>
      </dgm:t>
    </dgm:pt>
    <dgm:pt modelId="{94EFAD8A-734C-4803-B82B-19E0FADBA807}" type="sibTrans" cxnId="{E414542A-41D7-4694-82C3-9FA80362CD5A}">
      <dgm:prSet/>
      <dgm:spPr/>
      <dgm:t>
        <a:bodyPr/>
        <a:lstStyle/>
        <a:p>
          <a:endParaRPr lang="en-US"/>
        </a:p>
      </dgm:t>
    </dgm:pt>
    <dgm:pt modelId="{48B2FBAF-2552-4B37-9E30-7DF403B44115}" type="pres">
      <dgm:prSet presAssocID="{9F02A4CC-1742-43AE-9D13-1478F672EAC0}" presName="linear" presStyleCnt="0">
        <dgm:presLayoutVars>
          <dgm:animLvl val="lvl"/>
          <dgm:resizeHandles val="exact"/>
        </dgm:presLayoutVars>
      </dgm:prSet>
      <dgm:spPr/>
    </dgm:pt>
    <dgm:pt modelId="{9AD471D8-7CFF-447A-81FF-75BFB98AEE3B}" type="pres">
      <dgm:prSet presAssocID="{E9E27508-D32D-45C6-95F5-48E3C7201729}" presName="parentText" presStyleLbl="node1" presStyleIdx="0" presStyleCnt="6">
        <dgm:presLayoutVars>
          <dgm:chMax val="0"/>
          <dgm:bulletEnabled val="1"/>
        </dgm:presLayoutVars>
      </dgm:prSet>
      <dgm:spPr/>
    </dgm:pt>
    <dgm:pt modelId="{C4C3885B-A89C-4010-A9BE-6769F9C0AA42}" type="pres">
      <dgm:prSet presAssocID="{F0C46BFF-D7CA-4A94-B9AF-41D4C9750989}" presName="spacer" presStyleCnt="0"/>
      <dgm:spPr/>
    </dgm:pt>
    <dgm:pt modelId="{E5B0BBC2-2BE9-47D4-BB1A-B1DDDA6CBF77}" type="pres">
      <dgm:prSet presAssocID="{1F128B82-DE74-4421-B868-CDEB017306D8}" presName="parentText" presStyleLbl="node1" presStyleIdx="1" presStyleCnt="6">
        <dgm:presLayoutVars>
          <dgm:chMax val="0"/>
          <dgm:bulletEnabled val="1"/>
        </dgm:presLayoutVars>
      </dgm:prSet>
      <dgm:spPr/>
    </dgm:pt>
    <dgm:pt modelId="{7859E90B-897B-4030-A7E4-9B083C826DE8}" type="pres">
      <dgm:prSet presAssocID="{5930E28B-1B2D-4D89-8414-BE4E936A0326}" presName="spacer" presStyleCnt="0"/>
      <dgm:spPr/>
    </dgm:pt>
    <dgm:pt modelId="{8729DA9A-BDC6-4138-910F-F6F6AF573477}" type="pres">
      <dgm:prSet presAssocID="{F5D1E1BB-DFA4-479E-9F6D-1AFB84982115}" presName="parentText" presStyleLbl="node1" presStyleIdx="2" presStyleCnt="6">
        <dgm:presLayoutVars>
          <dgm:chMax val="0"/>
          <dgm:bulletEnabled val="1"/>
        </dgm:presLayoutVars>
      </dgm:prSet>
      <dgm:spPr/>
    </dgm:pt>
    <dgm:pt modelId="{088C8FDB-C17A-46D5-8ADB-A5640422A3B4}" type="pres">
      <dgm:prSet presAssocID="{87C296D9-76A3-4734-A399-184B78BB32CD}" presName="spacer" presStyleCnt="0"/>
      <dgm:spPr/>
    </dgm:pt>
    <dgm:pt modelId="{EE3235CD-D8E4-4005-A667-5A2F5A902FEF}" type="pres">
      <dgm:prSet presAssocID="{9527F9FE-5D4C-49DB-9908-EB3E9D015D9C}" presName="parentText" presStyleLbl="node1" presStyleIdx="3" presStyleCnt="6">
        <dgm:presLayoutVars>
          <dgm:chMax val="0"/>
          <dgm:bulletEnabled val="1"/>
        </dgm:presLayoutVars>
      </dgm:prSet>
      <dgm:spPr/>
    </dgm:pt>
    <dgm:pt modelId="{D7CCE01E-FB63-45E4-9030-F32BE4B0E6EB}" type="pres">
      <dgm:prSet presAssocID="{EB44A9B4-9D48-4CE5-A179-D80A4A328D83}" presName="spacer" presStyleCnt="0"/>
      <dgm:spPr/>
    </dgm:pt>
    <dgm:pt modelId="{18C9E996-EFC4-4314-80FD-FDA1659758CE}" type="pres">
      <dgm:prSet presAssocID="{CEE47A1B-8E11-42C1-8C76-B65630BD9DE0}" presName="parentText" presStyleLbl="node1" presStyleIdx="4" presStyleCnt="6">
        <dgm:presLayoutVars>
          <dgm:chMax val="0"/>
          <dgm:bulletEnabled val="1"/>
        </dgm:presLayoutVars>
      </dgm:prSet>
      <dgm:spPr/>
    </dgm:pt>
    <dgm:pt modelId="{06E3C0AB-0019-4B40-AFFE-E90FEA41CE51}" type="pres">
      <dgm:prSet presAssocID="{5DD221E9-0E99-4EF3-8D95-C264E8FD8B64}" presName="spacer" presStyleCnt="0"/>
      <dgm:spPr/>
    </dgm:pt>
    <dgm:pt modelId="{7FDC6B66-8185-4FB0-865C-602210C86E6C}" type="pres">
      <dgm:prSet presAssocID="{DA956352-83DD-4EDC-B98F-F92F53F230EF}" presName="parentText" presStyleLbl="node1" presStyleIdx="5" presStyleCnt="6">
        <dgm:presLayoutVars>
          <dgm:chMax val="0"/>
          <dgm:bulletEnabled val="1"/>
        </dgm:presLayoutVars>
      </dgm:prSet>
      <dgm:spPr/>
    </dgm:pt>
  </dgm:ptLst>
  <dgm:cxnLst>
    <dgm:cxn modelId="{6475DC00-80A8-4703-BC93-880CA8D44D9F}" srcId="{9F02A4CC-1742-43AE-9D13-1478F672EAC0}" destId="{F5D1E1BB-DFA4-479E-9F6D-1AFB84982115}" srcOrd="2" destOrd="0" parTransId="{EB5DF3DF-D76C-4F8D-8BD9-FAFE905D9823}" sibTransId="{87C296D9-76A3-4734-A399-184B78BB32CD}"/>
    <dgm:cxn modelId="{85CB530E-413B-4E03-A4FB-1DD76856C5C6}" type="presOf" srcId="{1F128B82-DE74-4421-B868-CDEB017306D8}" destId="{E5B0BBC2-2BE9-47D4-BB1A-B1DDDA6CBF77}" srcOrd="0" destOrd="0" presId="urn:microsoft.com/office/officeart/2005/8/layout/vList2"/>
    <dgm:cxn modelId="{E414542A-41D7-4694-82C3-9FA80362CD5A}" srcId="{9F02A4CC-1742-43AE-9D13-1478F672EAC0}" destId="{DA956352-83DD-4EDC-B98F-F92F53F230EF}" srcOrd="5" destOrd="0" parTransId="{FCBC85F5-2404-4D20-B274-3503E82E478D}" sibTransId="{94EFAD8A-734C-4803-B82B-19E0FADBA807}"/>
    <dgm:cxn modelId="{F01C795C-D3BA-49E9-AA96-B70912556E5C}" type="presOf" srcId="{9F02A4CC-1742-43AE-9D13-1478F672EAC0}" destId="{48B2FBAF-2552-4B37-9E30-7DF403B44115}" srcOrd="0" destOrd="0" presId="urn:microsoft.com/office/officeart/2005/8/layout/vList2"/>
    <dgm:cxn modelId="{A5BB6E5F-13ED-4D88-BCDB-656A9E0CB83E}" type="presOf" srcId="{CEE47A1B-8E11-42C1-8C76-B65630BD9DE0}" destId="{18C9E996-EFC4-4314-80FD-FDA1659758CE}" srcOrd="0" destOrd="0" presId="urn:microsoft.com/office/officeart/2005/8/layout/vList2"/>
    <dgm:cxn modelId="{D20F7244-43F0-4F1F-B817-7CE8E515F975}" type="presOf" srcId="{9527F9FE-5D4C-49DB-9908-EB3E9D015D9C}" destId="{EE3235CD-D8E4-4005-A667-5A2F5A902FEF}" srcOrd="0" destOrd="0" presId="urn:microsoft.com/office/officeart/2005/8/layout/vList2"/>
    <dgm:cxn modelId="{03D6EB71-B152-4D94-AB95-DC901474C78D}" type="presOf" srcId="{F5D1E1BB-DFA4-479E-9F6D-1AFB84982115}" destId="{8729DA9A-BDC6-4138-910F-F6F6AF573477}" srcOrd="0" destOrd="0" presId="urn:microsoft.com/office/officeart/2005/8/layout/vList2"/>
    <dgm:cxn modelId="{80ECCB56-574C-4FAB-80D5-15CB656B1BD1}" type="presOf" srcId="{DA956352-83DD-4EDC-B98F-F92F53F230EF}" destId="{7FDC6B66-8185-4FB0-865C-602210C86E6C}" srcOrd="0" destOrd="0" presId="urn:microsoft.com/office/officeart/2005/8/layout/vList2"/>
    <dgm:cxn modelId="{0282F6A0-7B8E-4217-B922-77D64F90CC3F}" srcId="{9F02A4CC-1742-43AE-9D13-1478F672EAC0}" destId="{E9E27508-D32D-45C6-95F5-48E3C7201729}" srcOrd="0" destOrd="0" parTransId="{8C142424-C5BA-4AEE-8D91-11A37DFEB66E}" sibTransId="{F0C46BFF-D7CA-4A94-B9AF-41D4C9750989}"/>
    <dgm:cxn modelId="{3C9AA1B1-CC0D-4BD3-84B6-702246C47391}" srcId="{9F02A4CC-1742-43AE-9D13-1478F672EAC0}" destId="{1F128B82-DE74-4421-B868-CDEB017306D8}" srcOrd="1" destOrd="0" parTransId="{FCB59AFB-9CF9-4239-B939-E9BCFD3B2329}" sibTransId="{5930E28B-1B2D-4D89-8414-BE4E936A0326}"/>
    <dgm:cxn modelId="{3CB651B8-0288-4F33-AC34-BB7698D64AC0}" srcId="{9F02A4CC-1742-43AE-9D13-1478F672EAC0}" destId="{CEE47A1B-8E11-42C1-8C76-B65630BD9DE0}" srcOrd="4" destOrd="0" parTransId="{D7867206-DBE5-4109-A719-6A8EC33FC151}" sibTransId="{5DD221E9-0E99-4EF3-8D95-C264E8FD8B64}"/>
    <dgm:cxn modelId="{4647B5DA-C352-46F4-8359-5B8A5D9E0380}" type="presOf" srcId="{E9E27508-D32D-45C6-95F5-48E3C7201729}" destId="{9AD471D8-7CFF-447A-81FF-75BFB98AEE3B}" srcOrd="0" destOrd="0" presId="urn:microsoft.com/office/officeart/2005/8/layout/vList2"/>
    <dgm:cxn modelId="{4579D7F0-3293-461F-BFEA-9AF4862C2672}" srcId="{9F02A4CC-1742-43AE-9D13-1478F672EAC0}" destId="{9527F9FE-5D4C-49DB-9908-EB3E9D015D9C}" srcOrd="3" destOrd="0" parTransId="{82515331-A15A-42E7-B4B5-A1855F836E24}" sibTransId="{EB44A9B4-9D48-4CE5-A179-D80A4A328D83}"/>
    <dgm:cxn modelId="{88D4D172-EFEA-41C2-9673-39088249AC93}" type="presParOf" srcId="{48B2FBAF-2552-4B37-9E30-7DF403B44115}" destId="{9AD471D8-7CFF-447A-81FF-75BFB98AEE3B}" srcOrd="0" destOrd="0" presId="urn:microsoft.com/office/officeart/2005/8/layout/vList2"/>
    <dgm:cxn modelId="{20F54513-4FFC-4CF4-83D8-CEE938C22FEC}" type="presParOf" srcId="{48B2FBAF-2552-4B37-9E30-7DF403B44115}" destId="{C4C3885B-A89C-4010-A9BE-6769F9C0AA42}" srcOrd="1" destOrd="0" presId="urn:microsoft.com/office/officeart/2005/8/layout/vList2"/>
    <dgm:cxn modelId="{490DFF90-29D8-4874-8A8E-8E81AE6CCCC4}" type="presParOf" srcId="{48B2FBAF-2552-4B37-9E30-7DF403B44115}" destId="{E5B0BBC2-2BE9-47D4-BB1A-B1DDDA6CBF77}" srcOrd="2" destOrd="0" presId="urn:microsoft.com/office/officeart/2005/8/layout/vList2"/>
    <dgm:cxn modelId="{12743145-4A96-4431-8BE6-468944EAC227}" type="presParOf" srcId="{48B2FBAF-2552-4B37-9E30-7DF403B44115}" destId="{7859E90B-897B-4030-A7E4-9B083C826DE8}" srcOrd="3" destOrd="0" presId="urn:microsoft.com/office/officeart/2005/8/layout/vList2"/>
    <dgm:cxn modelId="{19463F24-45E5-4DB5-BE2D-4D9F948074E4}" type="presParOf" srcId="{48B2FBAF-2552-4B37-9E30-7DF403B44115}" destId="{8729DA9A-BDC6-4138-910F-F6F6AF573477}" srcOrd="4" destOrd="0" presId="urn:microsoft.com/office/officeart/2005/8/layout/vList2"/>
    <dgm:cxn modelId="{5DCA16FC-0904-4964-BFBF-4C7C069D5E9F}" type="presParOf" srcId="{48B2FBAF-2552-4B37-9E30-7DF403B44115}" destId="{088C8FDB-C17A-46D5-8ADB-A5640422A3B4}" srcOrd="5" destOrd="0" presId="urn:microsoft.com/office/officeart/2005/8/layout/vList2"/>
    <dgm:cxn modelId="{12FF74CE-8C91-4751-80E6-DB48B245FF5E}" type="presParOf" srcId="{48B2FBAF-2552-4B37-9E30-7DF403B44115}" destId="{EE3235CD-D8E4-4005-A667-5A2F5A902FEF}" srcOrd="6" destOrd="0" presId="urn:microsoft.com/office/officeart/2005/8/layout/vList2"/>
    <dgm:cxn modelId="{18BC38FE-8C84-4D70-A9D6-0A64602C9B2A}" type="presParOf" srcId="{48B2FBAF-2552-4B37-9E30-7DF403B44115}" destId="{D7CCE01E-FB63-45E4-9030-F32BE4B0E6EB}" srcOrd="7" destOrd="0" presId="urn:microsoft.com/office/officeart/2005/8/layout/vList2"/>
    <dgm:cxn modelId="{F31FD610-92D2-4291-9C79-D7ED96F2A78A}" type="presParOf" srcId="{48B2FBAF-2552-4B37-9E30-7DF403B44115}" destId="{18C9E996-EFC4-4314-80FD-FDA1659758CE}" srcOrd="8" destOrd="0" presId="urn:microsoft.com/office/officeart/2005/8/layout/vList2"/>
    <dgm:cxn modelId="{A2FD3E5B-CE37-4A9B-8C08-4B8172EF2756}" type="presParOf" srcId="{48B2FBAF-2552-4B37-9E30-7DF403B44115}" destId="{06E3C0AB-0019-4B40-AFFE-E90FEA41CE51}" srcOrd="9" destOrd="0" presId="urn:microsoft.com/office/officeart/2005/8/layout/vList2"/>
    <dgm:cxn modelId="{66C14262-1B8E-4B0D-A930-D2F444A44CCE}" type="presParOf" srcId="{48B2FBAF-2552-4B37-9E30-7DF403B44115}" destId="{7FDC6B66-8185-4FB0-865C-602210C86E6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95CC2-456F-4C33-BC31-955F7B347FD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AD22C4A-31AE-4703-A748-D398E3E6F9D0}">
      <dgm:prSet/>
      <dgm:spPr/>
      <dgm:t>
        <a:bodyPr/>
        <a:lstStyle/>
        <a:p>
          <a:r>
            <a:rPr lang="el-GR" dirty="0"/>
            <a:t>οι Περιφέρειες </a:t>
          </a:r>
          <a:r>
            <a:rPr lang="el-GR" b="1" dirty="0"/>
            <a:t>Δυτικής Μακεδονίας, Θεσσαλίας, Αν. Μακεδονίας-Θράκης και </a:t>
          </a:r>
          <a:r>
            <a:rPr lang="el-GR" b="1" dirty="0" err="1"/>
            <a:t>Κεντρ</a:t>
          </a:r>
          <a:r>
            <a:rPr lang="el-GR" b="1" dirty="0"/>
            <a:t>. Μακεδονίας</a:t>
          </a:r>
          <a:r>
            <a:rPr lang="el-GR" dirty="0"/>
            <a:t>, έχουν λάβει Άδειες Φύτευσης, </a:t>
          </a:r>
          <a:r>
            <a:rPr lang="el-GR" b="1" dirty="0"/>
            <a:t>σημαντικά αυξημένες σε έκταση σε σύγκριση με το 1% </a:t>
          </a:r>
          <a:r>
            <a:rPr lang="el-GR" dirty="0"/>
            <a:t>των ήδη φυτεμένων εκτάσεων με αμπέλια σε αυτές </a:t>
          </a:r>
          <a:endParaRPr lang="en-US" dirty="0"/>
        </a:p>
      </dgm:t>
    </dgm:pt>
    <dgm:pt modelId="{BF2C5468-E30A-4370-A5E5-23677A69C187}" type="parTrans" cxnId="{A15C28DF-7909-4A0D-B4D3-ACEF4A4EFA82}">
      <dgm:prSet/>
      <dgm:spPr/>
      <dgm:t>
        <a:bodyPr/>
        <a:lstStyle/>
        <a:p>
          <a:endParaRPr lang="en-US" sz="1800"/>
        </a:p>
      </dgm:t>
    </dgm:pt>
    <dgm:pt modelId="{DA31ABBF-5588-4092-ABB8-D239A2EBE4C7}" type="sibTrans" cxnId="{A15C28DF-7909-4A0D-B4D3-ACEF4A4EFA82}">
      <dgm:prSet/>
      <dgm:spPr/>
      <dgm:t>
        <a:bodyPr/>
        <a:lstStyle/>
        <a:p>
          <a:endParaRPr lang="en-US"/>
        </a:p>
      </dgm:t>
    </dgm:pt>
    <dgm:pt modelId="{2BE210FA-BBB9-4ECC-916A-51F0071813C5}">
      <dgm:prSet/>
      <dgm:spPr/>
      <dgm:t>
        <a:bodyPr/>
        <a:lstStyle/>
        <a:p>
          <a:r>
            <a:rPr lang="el-GR" dirty="0"/>
            <a:t>οι αυξημένες εκτάσεις στις παραπάνω Περιφέρειες  οφείλονται </a:t>
          </a:r>
          <a:r>
            <a:rPr lang="el-GR" b="1" dirty="0"/>
            <a:t>στη χορήγηση Αδειών Φύτευσης από το 2016 έως το 2019, σε Εθνικό και όχι σε Περιφερειακό Επίπεδο.</a:t>
          </a:r>
          <a:endParaRPr lang="en-US" dirty="0"/>
        </a:p>
      </dgm:t>
    </dgm:pt>
    <dgm:pt modelId="{9E4F77A7-E0BA-420F-8A72-CBD1C069984F}" type="parTrans" cxnId="{CB529236-45AD-4D0B-AE47-39D8C11546FC}">
      <dgm:prSet/>
      <dgm:spPr/>
      <dgm:t>
        <a:bodyPr/>
        <a:lstStyle/>
        <a:p>
          <a:endParaRPr lang="en-US" sz="1800"/>
        </a:p>
      </dgm:t>
    </dgm:pt>
    <dgm:pt modelId="{776C5B08-AF8B-4591-8DF8-41291C270048}" type="sibTrans" cxnId="{CB529236-45AD-4D0B-AE47-39D8C11546FC}">
      <dgm:prSet/>
      <dgm:spPr/>
      <dgm:t>
        <a:bodyPr/>
        <a:lstStyle/>
        <a:p>
          <a:endParaRPr lang="en-US"/>
        </a:p>
      </dgm:t>
    </dgm:pt>
    <dgm:pt modelId="{8B4277D0-9AD2-4C22-A3B8-150E76597444}">
      <dgm:prSet/>
      <dgm:spPr/>
      <dgm:t>
        <a:bodyPr/>
        <a:lstStyle/>
        <a:p>
          <a:r>
            <a:rPr lang="el-GR" dirty="0"/>
            <a:t>αντίθετα στις Περιφέρειες </a:t>
          </a:r>
          <a:r>
            <a:rPr lang="el-GR" b="1" dirty="0"/>
            <a:t>Αττικής, Ιονίων Νήσων, Δυτικής Ελλάδας, Βορείου και Νοτίου Αιγαίου και Πελοποννήσου</a:t>
          </a:r>
          <a:r>
            <a:rPr lang="el-GR" dirty="0"/>
            <a:t>, οι </a:t>
          </a:r>
          <a:r>
            <a:rPr lang="el-GR" dirty="0" err="1"/>
            <a:t>χορηγηθείσες</a:t>
          </a:r>
          <a:r>
            <a:rPr lang="el-GR" dirty="0"/>
            <a:t> Άδειες Φύτευσης </a:t>
          </a:r>
          <a:r>
            <a:rPr lang="el-GR" b="1" dirty="0"/>
            <a:t>υπολείπονται</a:t>
          </a:r>
          <a:r>
            <a:rPr lang="el-GR" dirty="0"/>
            <a:t> </a:t>
          </a:r>
          <a:r>
            <a:rPr lang="el-GR" b="1" dirty="0"/>
            <a:t>σε σύγκριση με το 1%</a:t>
          </a:r>
          <a:r>
            <a:rPr lang="el-GR" dirty="0"/>
            <a:t> επί των ήδη φυτεμένων εκτάσεων σε αυτές με αμπελώνες.</a:t>
          </a:r>
          <a:endParaRPr lang="en-US" dirty="0"/>
        </a:p>
      </dgm:t>
    </dgm:pt>
    <dgm:pt modelId="{33F5C074-8F2F-48F4-9B74-0B58FCDF4096}" type="parTrans" cxnId="{22C2924E-51D7-4F17-9759-6AC77EB6ECD0}">
      <dgm:prSet/>
      <dgm:spPr/>
      <dgm:t>
        <a:bodyPr/>
        <a:lstStyle/>
        <a:p>
          <a:endParaRPr lang="en-US" sz="1800"/>
        </a:p>
      </dgm:t>
    </dgm:pt>
    <dgm:pt modelId="{C08AA07E-5BF2-4E79-9629-C4FC89B3D4F2}" type="sibTrans" cxnId="{22C2924E-51D7-4F17-9759-6AC77EB6ECD0}">
      <dgm:prSet/>
      <dgm:spPr/>
      <dgm:t>
        <a:bodyPr/>
        <a:lstStyle/>
        <a:p>
          <a:endParaRPr lang="en-US"/>
        </a:p>
      </dgm:t>
    </dgm:pt>
    <dgm:pt modelId="{575415F9-AC7D-42F7-96FA-35C78AB64707}">
      <dgm:prSet/>
      <dgm:spPr/>
      <dgm:t>
        <a:bodyPr/>
        <a:lstStyle/>
        <a:p>
          <a:r>
            <a:rPr lang="el-GR" dirty="0"/>
            <a:t>οι Περιφέρειες που εμφανίζουν, </a:t>
          </a:r>
          <a:r>
            <a:rPr lang="el-GR" b="1" dirty="0"/>
            <a:t>μειωμένη χορήγηση Αδειών Φύτευσης σε εκτάσεις</a:t>
          </a:r>
          <a:r>
            <a:rPr lang="el-GR" dirty="0"/>
            <a:t>, αυτό οφείλεται </a:t>
          </a:r>
          <a:r>
            <a:rPr lang="el-GR" b="1" dirty="0"/>
            <a:t>και</a:t>
          </a:r>
          <a:r>
            <a:rPr lang="el-GR" dirty="0"/>
            <a:t> στον μικρότερο αριθμό αιτημάτων σε έκταση, σε σύγκριση με το 1% της φυτεμένης σε αυτές έκτασης με αμπέλια.       </a:t>
          </a:r>
          <a:endParaRPr lang="en-US" dirty="0"/>
        </a:p>
      </dgm:t>
    </dgm:pt>
    <dgm:pt modelId="{D1A98D73-5E48-4C84-92F7-E24436B901B5}" type="parTrans" cxnId="{E35580D5-F160-4004-8181-2F7DBCCD3C04}">
      <dgm:prSet/>
      <dgm:spPr/>
      <dgm:t>
        <a:bodyPr/>
        <a:lstStyle/>
        <a:p>
          <a:endParaRPr lang="en-US" sz="1800"/>
        </a:p>
      </dgm:t>
    </dgm:pt>
    <dgm:pt modelId="{3167674A-85D8-4498-8C73-5A23DD8D140D}" type="sibTrans" cxnId="{E35580D5-F160-4004-8181-2F7DBCCD3C04}">
      <dgm:prSet/>
      <dgm:spPr/>
      <dgm:t>
        <a:bodyPr/>
        <a:lstStyle/>
        <a:p>
          <a:endParaRPr lang="en-US"/>
        </a:p>
      </dgm:t>
    </dgm:pt>
    <dgm:pt modelId="{297EF2AF-447E-4693-AFAB-FED768D75D21}" type="pres">
      <dgm:prSet presAssocID="{98F95CC2-456F-4C33-BC31-955F7B347FD1}" presName="outerComposite" presStyleCnt="0">
        <dgm:presLayoutVars>
          <dgm:chMax val="5"/>
          <dgm:dir/>
          <dgm:resizeHandles val="exact"/>
        </dgm:presLayoutVars>
      </dgm:prSet>
      <dgm:spPr/>
    </dgm:pt>
    <dgm:pt modelId="{550B38D4-82E8-40F4-BA0C-4FE87D6A113B}" type="pres">
      <dgm:prSet presAssocID="{98F95CC2-456F-4C33-BC31-955F7B347FD1}" presName="dummyMaxCanvas" presStyleCnt="0">
        <dgm:presLayoutVars/>
      </dgm:prSet>
      <dgm:spPr/>
    </dgm:pt>
    <dgm:pt modelId="{327A3556-E596-4F58-9124-7EB4D2AE5601}" type="pres">
      <dgm:prSet presAssocID="{98F95CC2-456F-4C33-BC31-955F7B347FD1}" presName="FourNodes_1" presStyleLbl="node1" presStyleIdx="0" presStyleCnt="4" custScaleY="195873">
        <dgm:presLayoutVars>
          <dgm:bulletEnabled val="1"/>
        </dgm:presLayoutVars>
      </dgm:prSet>
      <dgm:spPr/>
    </dgm:pt>
    <dgm:pt modelId="{A96DDFB1-F590-4ACC-B2E2-BB680DFD1AA0}" type="pres">
      <dgm:prSet presAssocID="{98F95CC2-456F-4C33-BC31-955F7B347FD1}" presName="FourNodes_2" presStyleLbl="node1" presStyleIdx="1" presStyleCnt="4" custScaleY="187938">
        <dgm:presLayoutVars>
          <dgm:bulletEnabled val="1"/>
        </dgm:presLayoutVars>
      </dgm:prSet>
      <dgm:spPr/>
    </dgm:pt>
    <dgm:pt modelId="{D2724154-DABB-446E-873D-73D7562CDA10}" type="pres">
      <dgm:prSet presAssocID="{98F95CC2-456F-4C33-BC31-955F7B347FD1}" presName="FourNodes_3" presStyleLbl="node1" presStyleIdx="2" presStyleCnt="4" custScaleY="162338">
        <dgm:presLayoutVars>
          <dgm:bulletEnabled val="1"/>
        </dgm:presLayoutVars>
      </dgm:prSet>
      <dgm:spPr/>
    </dgm:pt>
    <dgm:pt modelId="{6576B0DE-E892-4BB1-99DD-556740B5B47C}" type="pres">
      <dgm:prSet presAssocID="{98F95CC2-456F-4C33-BC31-955F7B347FD1}" presName="FourNodes_4" presStyleLbl="node1" presStyleIdx="3" presStyleCnt="4" custScaleY="160024">
        <dgm:presLayoutVars>
          <dgm:bulletEnabled val="1"/>
        </dgm:presLayoutVars>
      </dgm:prSet>
      <dgm:spPr/>
    </dgm:pt>
    <dgm:pt modelId="{3B2DEAA9-2443-458B-87DF-BB8D6B6990B4}" type="pres">
      <dgm:prSet presAssocID="{98F95CC2-456F-4C33-BC31-955F7B347FD1}" presName="FourConn_1-2" presStyleLbl="fgAccFollowNode1" presStyleIdx="0" presStyleCnt="3">
        <dgm:presLayoutVars>
          <dgm:bulletEnabled val="1"/>
        </dgm:presLayoutVars>
      </dgm:prSet>
      <dgm:spPr/>
    </dgm:pt>
    <dgm:pt modelId="{E5CA94EB-39A6-4F51-B6FF-1345F04ECE53}" type="pres">
      <dgm:prSet presAssocID="{98F95CC2-456F-4C33-BC31-955F7B347FD1}" presName="FourConn_2-3" presStyleLbl="fgAccFollowNode1" presStyleIdx="1" presStyleCnt="3">
        <dgm:presLayoutVars>
          <dgm:bulletEnabled val="1"/>
        </dgm:presLayoutVars>
      </dgm:prSet>
      <dgm:spPr/>
    </dgm:pt>
    <dgm:pt modelId="{E4F48FBE-BF4A-40D5-933B-DDD2B5A506BA}" type="pres">
      <dgm:prSet presAssocID="{98F95CC2-456F-4C33-BC31-955F7B347FD1}" presName="FourConn_3-4" presStyleLbl="fgAccFollowNode1" presStyleIdx="2" presStyleCnt="3">
        <dgm:presLayoutVars>
          <dgm:bulletEnabled val="1"/>
        </dgm:presLayoutVars>
      </dgm:prSet>
      <dgm:spPr/>
    </dgm:pt>
    <dgm:pt modelId="{A9B502EC-C206-4F67-A3A2-0DF4AD03CE23}" type="pres">
      <dgm:prSet presAssocID="{98F95CC2-456F-4C33-BC31-955F7B347FD1}" presName="FourNodes_1_text" presStyleLbl="node1" presStyleIdx="3" presStyleCnt="4">
        <dgm:presLayoutVars>
          <dgm:bulletEnabled val="1"/>
        </dgm:presLayoutVars>
      </dgm:prSet>
      <dgm:spPr/>
    </dgm:pt>
    <dgm:pt modelId="{1EEA7430-8497-4EB1-90A1-023E74512385}" type="pres">
      <dgm:prSet presAssocID="{98F95CC2-456F-4C33-BC31-955F7B347FD1}" presName="FourNodes_2_text" presStyleLbl="node1" presStyleIdx="3" presStyleCnt="4">
        <dgm:presLayoutVars>
          <dgm:bulletEnabled val="1"/>
        </dgm:presLayoutVars>
      </dgm:prSet>
      <dgm:spPr/>
    </dgm:pt>
    <dgm:pt modelId="{012F8A19-1BAD-46E0-A6E4-4A73210C12B9}" type="pres">
      <dgm:prSet presAssocID="{98F95CC2-456F-4C33-BC31-955F7B347FD1}" presName="FourNodes_3_text" presStyleLbl="node1" presStyleIdx="3" presStyleCnt="4">
        <dgm:presLayoutVars>
          <dgm:bulletEnabled val="1"/>
        </dgm:presLayoutVars>
      </dgm:prSet>
      <dgm:spPr/>
    </dgm:pt>
    <dgm:pt modelId="{D01427FB-F1F0-461A-ADA0-BB078D157A41}" type="pres">
      <dgm:prSet presAssocID="{98F95CC2-456F-4C33-BC31-955F7B347FD1}" presName="FourNodes_4_text" presStyleLbl="node1" presStyleIdx="3" presStyleCnt="4">
        <dgm:presLayoutVars>
          <dgm:bulletEnabled val="1"/>
        </dgm:presLayoutVars>
      </dgm:prSet>
      <dgm:spPr/>
    </dgm:pt>
  </dgm:ptLst>
  <dgm:cxnLst>
    <dgm:cxn modelId="{77061803-A102-4239-A928-04CB2377A9F8}" type="presOf" srcId="{98F95CC2-456F-4C33-BC31-955F7B347FD1}" destId="{297EF2AF-447E-4693-AFAB-FED768D75D21}" srcOrd="0" destOrd="0" presId="urn:microsoft.com/office/officeart/2005/8/layout/vProcess5"/>
    <dgm:cxn modelId="{B306B30B-6EBA-4BFA-BDE0-AF6E20EC0556}" type="presOf" srcId="{BAD22C4A-31AE-4703-A748-D398E3E6F9D0}" destId="{A9B502EC-C206-4F67-A3A2-0DF4AD03CE23}" srcOrd="1" destOrd="0" presId="urn:microsoft.com/office/officeart/2005/8/layout/vProcess5"/>
    <dgm:cxn modelId="{B67A2311-B476-4A48-BADB-A8D3B587DBA5}" type="presOf" srcId="{DA31ABBF-5588-4092-ABB8-D239A2EBE4C7}" destId="{3B2DEAA9-2443-458B-87DF-BB8D6B6990B4}" srcOrd="0" destOrd="0" presId="urn:microsoft.com/office/officeart/2005/8/layout/vProcess5"/>
    <dgm:cxn modelId="{77805212-6AA5-424D-A7D7-B030F7950AE4}" type="presOf" srcId="{C08AA07E-5BF2-4E79-9629-C4FC89B3D4F2}" destId="{E4F48FBE-BF4A-40D5-933B-DDD2B5A506BA}" srcOrd="0" destOrd="0" presId="urn:microsoft.com/office/officeart/2005/8/layout/vProcess5"/>
    <dgm:cxn modelId="{CB529236-45AD-4D0B-AE47-39D8C11546FC}" srcId="{98F95CC2-456F-4C33-BC31-955F7B347FD1}" destId="{2BE210FA-BBB9-4ECC-916A-51F0071813C5}" srcOrd="1" destOrd="0" parTransId="{9E4F77A7-E0BA-420F-8A72-CBD1C069984F}" sibTransId="{776C5B08-AF8B-4591-8DF8-41291C270048}"/>
    <dgm:cxn modelId="{8B66CC45-2736-4F25-9B75-97F8BC643F51}" type="presOf" srcId="{2BE210FA-BBB9-4ECC-916A-51F0071813C5}" destId="{A96DDFB1-F590-4ACC-B2E2-BB680DFD1AA0}" srcOrd="0" destOrd="0" presId="urn:microsoft.com/office/officeart/2005/8/layout/vProcess5"/>
    <dgm:cxn modelId="{228D054C-BFF0-489B-9D3E-5AFDC2DB71D4}" type="presOf" srcId="{BAD22C4A-31AE-4703-A748-D398E3E6F9D0}" destId="{327A3556-E596-4F58-9124-7EB4D2AE5601}" srcOrd="0" destOrd="0" presId="urn:microsoft.com/office/officeart/2005/8/layout/vProcess5"/>
    <dgm:cxn modelId="{22C2924E-51D7-4F17-9759-6AC77EB6ECD0}" srcId="{98F95CC2-456F-4C33-BC31-955F7B347FD1}" destId="{8B4277D0-9AD2-4C22-A3B8-150E76597444}" srcOrd="2" destOrd="0" parTransId="{33F5C074-8F2F-48F4-9B74-0B58FCDF4096}" sibTransId="{C08AA07E-5BF2-4E79-9629-C4FC89B3D4F2}"/>
    <dgm:cxn modelId="{BB9DA38B-769A-420F-A8BA-8D0B01DE2B53}" type="presOf" srcId="{575415F9-AC7D-42F7-96FA-35C78AB64707}" destId="{6576B0DE-E892-4BB1-99DD-556740B5B47C}" srcOrd="0" destOrd="0" presId="urn:microsoft.com/office/officeart/2005/8/layout/vProcess5"/>
    <dgm:cxn modelId="{48FCA694-FE31-43E1-9FAE-145320726178}" type="presOf" srcId="{575415F9-AC7D-42F7-96FA-35C78AB64707}" destId="{D01427FB-F1F0-461A-ADA0-BB078D157A41}" srcOrd="1" destOrd="0" presId="urn:microsoft.com/office/officeart/2005/8/layout/vProcess5"/>
    <dgm:cxn modelId="{5A86FBA4-0026-4497-93A2-83D7B93566A7}" type="presOf" srcId="{8B4277D0-9AD2-4C22-A3B8-150E76597444}" destId="{D2724154-DABB-446E-873D-73D7562CDA10}" srcOrd="0" destOrd="0" presId="urn:microsoft.com/office/officeart/2005/8/layout/vProcess5"/>
    <dgm:cxn modelId="{E708D0BE-12A3-4C40-932C-0B3FD6367211}" type="presOf" srcId="{2BE210FA-BBB9-4ECC-916A-51F0071813C5}" destId="{1EEA7430-8497-4EB1-90A1-023E74512385}" srcOrd="1" destOrd="0" presId="urn:microsoft.com/office/officeart/2005/8/layout/vProcess5"/>
    <dgm:cxn modelId="{4662FDCC-4F15-4283-9F57-5960BF990FED}" type="presOf" srcId="{776C5B08-AF8B-4591-8DF8-41291C270048}" destId="{E5CA94EB-39A6-4F51-B6FF-1345F04ECE53}" srcOrd="0" destOrd="0" presId="urn:microsoft.com/office/officeart/2005/8/layout/vProcess5"/>
    <dgm:cxn modelId="{E35580D5-F160-4004-8181-2F7DBCCD3C04}" srcId="{98F95CC2-456F-4C33-BC31-955F7B347FD1}" destId="{575415F9-AC7D-42F7-96FA-35C78AB64707}" srcOrd="3" destOrd="0" parTransId="{D1A98D73-5E48-4C84-92F7-E24436B901B5}" sibTransId="{3167674A-85D8-4498-8C73-5A23DD8D140D}"/>
    <dgm:cxn modelId="{A15C28DF-7909-4A0D-B4D3-ACEF4A4EFA82}" srcId="{98F95CC2-456F-4C33-BC31-955F7B347FD1}" destId="{BAD22C4A-31AE-4703-A748-D398E3E6F9D0}" srcOrd="0" destOrd="0" parTransId="{BF2C5468-E30A-4370-A5E5-23677A69C187}" sibTransId="{DA31ABBF-5588-4092-ABB8-D239A2EBE4C7}"/>
    <dgm:cxn modelId="{A928F0DF-C5FC-4FA0-B70D-8B692D42E9C0}" type="presOf" srcId="{8B4277D0-9AD2-4C22-A3B8-150E76597444}" destId="{012F8A19-1BAD-46E0-A6E4-4A73210C12B9}" srcOrd="1" destOrd="0" presId="urn:microsoft.com/office/officeart/2005/8/layout/vProcess5"/>
    <dgm:cxn modelId="{F4727395-6D04-4D59-A307-D3629AC66B66}" type="presParOf" srcId="{297EF2AF-447E-4693-AFAB-FED768D75D21}" destId="{550B38D4-82E8-40F4-BA0C-4FE87D6A113B}" srcOrd="0" destOrd="0" presId="urn:microsoft.com/office/officeart/2005/8/layout/vProcess5"/>
    <dgm:cxn modelId="{C8465DD0-3388-477A-B4F3-9619DAA8CDD3}" type="presParOf" srcId="{297EF2AF-447E-4693-AFAB-FED768D75D21}" destId="{327A3556-E596-4F58-9124-7EB4D2AE5601}" srcOrd="1" destOrd="0" presId="urn:microsoft.com/office/officeart/2005/8/layout/vProcess5"/>
    <dgm:cxn modelId="{96F8D4B6-6933-4E41-A2C6-74D0AC8343BF}" type="presParOf" srcId="{297EF2AF-447E-4693-AFAB-FED768D75D21}" destId="{A96DDFB1-F590-4ACC-B2E2-BB680DFD1AA0}" srcOrd="2" destOrd="0" presId="urn:microsoft.com/office/officeart/2005/8/layout/vProcess5"/>
    <dgm:cxn modelId="{3595B1EA-BE70-4FCA-8FD5-C0337BF2999F}" type="presParOf" srcId="{297EF2AF-447E-4693-AFAB-FED768D75D21}" destId="{D2724154-DABB-446E-873D-73D7562CDA10}" srcOrd="3" destOrd="0" presId="urn:microsoft.com/office/officeart/2005/8/layout/vProcess5"/>
    <dgm:cxn modelId="{58D98B6E-6BB8-48DA-8338-2E5BE016A803}" type="presParOf" srcId="{297EF2AF-447E-4693-AFAB-FED768D75D21}" destId="{6576B0DE-E892-4BB1-99DD-556740B5B47C}" srcOrd="4" destOrd="0" presId="urn:microsoft.com/office/officeart/2005/8/layout/vProcess5"/>
    <dgm:cxn modelId="{BCED5686-C5BA-45E7-BFB5-16334DB3E68D}" type="presParOf" srcId="{297EF2AF-447E-4693-AFAB-FED768D75D21}" destId="{3B2DEAA9-2443-458B-87DF-BB8D6B6990B4}" srcOrd="5" destOrd="0" presId="urn:microsoft.com/office/officeart/2005/8/layout/vProcess5"/>
    <dgm:cxn modelId="{8EA07359-BB4E-4850-9219-490BEEA81626}" type="presParOf" srcId="{297EF2AF-447E-4693-AFAB-FED768D75D21}" destId="{E5CA94EB-39A6-4F51-B6FF-1345F04ECE53}" srcOrd="6" destOrd="0" presId="urn:microsoft.com/office/officeart/2005/8/layout/vProcess5"/>
    <dgm:cxn modelId="{61FD920B-60F9-4864-A86B-B1B877D3A05E}" type="presParOf" srcId="{297EF2AF-447E-4693-AFAB-FED768D75D21}" destId="{E4F48FBE-BF4A-40D5-933B-DDD2B5A506BA}" srcOrd="7" destOrd="0" presId="urn:microsoft.com/office/officeart/2005/8/layout/vProcess5"/>
    <dgm:cxn modelId="{E6C0A11E-67D2-405B-B539-1C3E5382143A}" type="presParOf" srcId="{297EF2AF-447E-4693-AFAB-FED768D75D21}" destId="{A9B502EC-C206-4F67-A3A2-0DF4AD03CE23}" srcOrd="8" destOrd="0" presId="urn:microsoft.com/office/officeart/2005/8/layout/vProcess5"/>
    <dgm:cxn modelId="{E61F8E2A-E48F-436F-8B83-5ADBB0462BCF}" type="presParOf" srcId="{297EF2AF-447E-4693-AFAB-FED768D75D21}" destId="{1EEA7430-8497-4EB1-90A1-023E74512385}" srcOrd="9" destOrd="0" presId="urn:microsoft.com/office/officeart/2005/8/layout/vProcess5"/>
    <dgm:cxn modelId="{03844518-724A-42C0-91F2-7CB4F2242704}" type="presParOf" srcId="{297EF2AF-447E-4693-AFAB-FED768D75D21}" destId="{012F8A19-1BAD-46E0-A6E4-4A73210C12B9}" srcOrd="10" destOrd="0" presId="urn:microsoft.com/office/officeart/2005/8/layout/vProcess5"/>
    <dgm:cxn modelId="{AE56B102-5641-4395-B4C9-2705B7AA83E7}" type="presParOf" srcId="{297EF2AF-447E-4693-AFAB-FED768D75D21}" destId="{D01427FB-F1F0-461A-ADA0-BB078D157A4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0B024-7E6B-4157-BB61-2440ADC14A00}"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en-US"/>
        </a:p>
      </dgm:t>
    </dgm:pt>
    <dgm:pt modelId="{AD321897-F6B6-4755-89EC-0E8B2F2ABA5B}">
      <dgm:prSet/>
      <dgm:spPr/>
      <dgm:t>
        <a:bodyPr/>
        <a:lstStyle/>
        <a:p>
          <a:r>
            <a:rPr lang="el-GR"/>
            <a:t>Το σύνολο των Περιφερειών της </a:t>
          </a:r>
          <a:r>
            <a:rPr lang="el-GR" b="1"/>
            <a:t>Μακεδονίας και η Θεσσαλία</a:t>
          </a:r>
          <a:r>
            <a:rPr lang="el-GR"/>
            <a:t>  εμφανίζουν μεγαλύτερο ενδιαφέρον για νέες φυτεύσεις το οποίο εξηγείται </a:t>
          </a:r>
          <a:r>
            <a:rPr lang="el-GR" b="1"/>
            <a:t>λόγω περισσότερων αιτημάτων για νέες φυτεύσεις</a:t>
          </a:r>
          <a:r>
            <a:rPr lang="el-GR"/>
            <a:t> ,εκτός των άλλων επειδή:</a:t>
          </a:r>
          <a:endParaRPr lang="en-US"/>
        </a:p>
      </dgm:t>
    </dgm:pt>
    <dgm:pt modelId="{23B152DB-7C36-41EB-802A-2EFDD1F5DEBE}" type="parTrans" cxnId="{655EC864-3C38-4318-B0BB-930C974CE944}">
      <dgm:prSet/>
      <dgm:spPr/>
      <dgm:t>
        <a:bodyPr/>
        <a:lstStyle/>
        <a:p>
          <a:endParaRPr lang="en-US"/>
        </a:p>
      </dgm:t>
    </dgm:pt>
    <dgm:pt modelId="{935B7EBB-5B07-4AC4-910D-7E496074638D}" type="sibTrans" cxnId="{655EC864-3C38-4318-B0BB-930C974CE944}">
      <dgm:prSet/>
      <dgm:spPr/>
      <dgm:t>
        <a:bodyPr/>
        <a:lstStyle/>
        <a:p>
          <a:endParaRPr lang="en-US"/>
        </a:p>
      </dgm:t>
    </dgm:pt>
    <dgm:pt modelId="{B652C54F-2FC1-40CC-A06E-758D278A0005}">
      <dgm:prSet/>
      <dgm:spPr/>
      <dgm:t>
        <a:bodyPr/>
        <a:lstStyle/>
        <a:p>
          <a:r>
            <a:rPr lang="el-GR" b="1"/>
            <a:t>Καταβάλλονται συγκριτικά με την υπόλοιπη Ελλάδα υψηλότερες τιμές σταφυλιών</a:t>
          </a:r>
          <a:endParaRPr lang="en-US"/>
        </a:p>
      </dgm:t>
    </dgm:pt>
    <dgm:pt modelId="{BB8A5468-7942-457F-A490-AAB5978674F2}" type="parTrans" cxnId="{FA047714-EF58-4145-967D-397C2F87C059}">
      <dgm:prSet/>
      <dgm:spPr/>
      <dgm:t>
        <a:bodyPr/>
        <a:lstStyle/>
        <a:p>
          <a:endParaRPr lang="en-US"/>
        </a:p>
      </dgm:t>
    </dgm:pt>
    <dgm:pt modelId="{7551CED7-4F72-428E-B421-8765C3E8E839}" type="sibTrans" cxnId="{FA047714-EF58-4145-967D-397C2F87C059}">
      <dgm:prSet/>
      <dgm:spPr/>
      <dgm:t>
        <a:bodyPr/>
        <a:lstStyle/>
        <a:p>
          <a:endParaRPr lang="en-US"/>
        </a:p>
      </dgm:t>
    </dgm:pt>
    <dgm:pt modelId="{FC721608-A90D-4FE5-8C4C-D444AA98954B}">
      <dgm:prSet/>
      <dgm:spPr/>
      <dgm:t>
        <a:bodyPr/>
        <a:lstStyle/>
        <a:p>
          <a:r>
            <a:rPr lang="el-GR" b="1" dirty="0"/>
            <a:t>Υπάρχει επάρκεια εκτάσεων για φυτεύσεις σε σύγκριση με τα νησιά, την Αττική κλπ.</a:t>
          </a:r>
          <a:endParaRPr lang="en-US" dirty="0"/>
        </a:p>
      </dgm:t>
    </dgm:pt>
    <dgm:pt modelId="{576CD7EB-839B-4210-B178-403A75AA4336}" type="parTrans" cxnId="{401FE94C-E432-4603-A34E-642299A98D93}">
      <dgm:prSet/>
      <dgm:spPr/>
      <dgm:t>
        <a:bodyPr/>
        <a:lstStyle/>
        <a:p>
          <a:endParaRPr lang="en-US"/>
        </a:p>
      </dgm:t>
    </dgm:pt>
    <dgm:pt modelId="{5D204D0D-A37A-40E8-8A10-7A66AA8BAF5D}" type="sibTrans" cxnId="{401FE94C-E432-4603-A34E-642299A98D93}">
      <dgm:prSet/>
      <dgm:spPr/>
      <dgm:t>
        <a:bodyPr/>
        <a:lstStyle/>
        <a:p>
          <a:endParaRPr lang="en-US"/>
        </a:p>
      </dgm:t>
    </dgm:pt>
    <dgm:pt modelId="{72074989-366C-422A-8157-ACC1F9378416}">
      <dgm:prSet/>
      <dgm:spPr/>
      <dgm:t>
        <a:bodyPr/>
        <a:lstStyle/>
        <a:p>
          <a:r>
            <a:rPr lang="el-GR" b="1"/>
            <a:t>Ανέκαθεν στη Βόρεια Ελλάδα διαμορφωνόταν διαφορετική κουλτούρα για το κρασί και παρατηρούνται σχετικά λιγότερα φαινόμενα παραοικονομίας</a:t>
          </a:r>
          <a:endParaRPr lang="en-US"/>
        </a:p>
      </dgm:t>
    </dgm:pt>
    <dgm:pt modelId="{26B31BBC-C333-42AF-8412-C418D6280288}" type="parTrans" cxnId="{A1F768C9-F368-481C-9F5F-56F8793ED0CB}">
      <dgm:prSet/>
      <dgm:spPr/>
      <dgm:t>
        <a:bodyPr/>
        <a:lstStyle/>
        <a:p>
          <a:endParaRPr lang="en-US"/>
        </a:p>
      </dgm:t>
    </dgm:pt>
    <dgm:pt modelId="{66C973BE-93E1-43E7-B078-385CD27B478A}" type="sibTrans" cxnId="{A1F768C9-F368-481C-9F5F-56F8793ED0CB}">
      <dgm:prSet/>
      <dgm:spPr/>
      <dgm:t>
        <a:bodyPr/>
        <a:lstStyle/>
        <a:p>
          <a:endParaRPr lang="en-US"/>
        </a:p>
      </dgm:t>
    </dgm:pt>
    <dgm:pt modelId="{83DA33B6-2CA6-4A8D-8CD6-FE3286796E8E}" type="pres">
      <dgm:prSet presAssocID="{CB50B024-7E6B-4157-BB61-2440ADC14A00}" presName="Name0" presStyleCnt="0">
        <dgm:presLayoutVars>
          <dgm:dir/>
          <dgm:animLvl val="lvl"/>
          <dgm:resizeHandles val="exact"/>
        </dgm:presLayoutVars>
      </dgm:prSet>
      <dgm:spPr/>
    </dgm:pt>
    <dgm:pt modelId="{49D3CB98-706A-4A57-AB90-23C9C74E5674}" type="pres">
      <dgm:prSet presAssocID="{AD321897-F6B6-4755-89EC-0E8B2F2ABA5B}" presName="boxAndChildren" presStyleCnt="0"/>
      <dgm:spPr/>
    </dgm:pt>
    <dgm:pt modelId="{AE844DE2-059C-4087-B582-D34CF691FB5B}" type="pres">
      <dgm:prSet presAssocID="{AD321897-F6B6-4755-89EC-0E8B2F2ABA5B}" presName="parentTextBox" presStyleLbl="node1" presStyleIdx="0" presStyleCnt="1"/>
      <dgm:spPr/>
    </dgm:pt>
    <dgm:pt modelId="{7F55293D-4D64-4AB5-B922-23EB0D007A11}" type="pres">
      <dgm:prSet presAssocID="{AD321897-F6B6-4755-89EC-0E8B2F2ABA5B}" presName="entireBox" presStyleLbl="node1" presStyleIdx="0" presStyleCnt="1"/>
      <dgm:spPr/>
    </dgm:pt>
    <dgm:pt modelId="{74FDD576-93AB-4163-92BD-2DD608A5372F}" type="pres">
      <dgm:prSet presAssocID="{AD321897-F6B6-4755-89EC-0E8B2F2ABA5B}" presName="descendantBox" presStyleCnt="0"/>
      <dgm:spPr/>
    </dgm:pt>
    <dgm:pt modelId="{BB0F3DB4-A73B-4774-BF50-711C985E4198}" type="pres">
      <dgm:prSet presAssocID="{B652C54F-2FC1-40CC-A06E-758D278A0005}" presName="childTextBox" presStyleLbl="fgAccFollowNode1" presStyleIdx="0" presStyleCnt="3">
        <dgm:presLayoutVars>
          <dgm:bulletEnabled val="1"/>
        </dgm:presLayoutVars>
      </dgm:prSet>
      <dgm:spPr/>
    </dgm:pt>
    <dgm:pt modelId="{47217BF7-6D9D-46B9-8BA9-259B6EEF6C5C}" type="pres">
      <dgm:prSet presAssocID="{FC721608-A90D-4FE5-8C4C-D444AA98954B}" presName="childTextBox" presStyleLbl="fgAccFollowNode1" presStyleIdx="1" presStyleCnt="3">
        <dgm:presLayoutVars>
          <dgm:bulletEnabled val="1"/>
        </dgm:presLayoutVars>
      </dgm:prSet>
      <dgm:spPr/>
    </dgm:pt>
    <dgm:pt modelId="{4E45FA18-4033-4685-9583-E290B69A4921}" type="pres">
      <dgm:prSet presAssocID="{72074989-366C-422A-8157-ACC1F9378416}" presName="childTextBox" presStyleLbl="fgAccFollowNode1" presStyleIdx="2" presStyleCnt="3">
        <dgm:presLayoutVars>
          <dgm:bulletEnabled val="1"/>
        </dgm:presLayoutVars>
      </dgm:prSet>
      <dgm:spPr/>
    </dgm:pt>
  </dgm:ptLst>
  <dgm:cxnLst>
    <dgm:cxn modelId="{96E6920F-DB80-4AC9-A505-4A9F10579C06}" type="presOf" srcId="{72074989-366C-422A-8157-ACC1F9378416}" destId="{4E45FA18-4033-4685-9583-E290B69A4921}" srcOrd="0" destOrd="0" presId="urn:microsoft.com/office/officeart/2005/8/layout/process4"/>
    <dgm:cxn modelId="{FA047714-EF58-4145-967D-397C2F87C059}" srcId="{AD321897-F6B6-4755-89EC-0E8B2F2ABA5B}" destId="{B652C54F-2FC1-40CC-A06E-758D278A0005}" srcOrd="0" destOrd="0" parTransId="{BB8A5468-7942-457F-A490-AAB5978674F2}" sibTransId="{7551CED7-4F72-428E-B421-8765C3E8E839}"/>
    <dgm:cxn modelId="{FD745540-E54D-4D83-8388-50C1CCBB6B90}" type="presOf" srcId="{FC721608-A90D-4FE5-8C4C-D444AA98954B}" destId="{47217BF7-6D9D-46B9-8BA9-259B6EEF6C5C}" srcOrd="0" destOrd="0" presId="urn:microsoft.com/office/officeart/2005/8/layout/process4"/>
    <dgm:cxn modelId="{655EC864-3C38-4318-B0BB-930C974CE944}" srcId="{CB50B024-7E6B-4157-BB61-2440ADC14A00}" destId="{AD321897-F6B6-4755-89EC-0E8B2F2ABA5B}" srcOrd="0" destOrd="0" parTransId="{23B152DB-7C36-41EB-802A-2EFDD1F5DEBE}" sibTransId="{935B7EBB-5B07-4AC4-910D-7E496074638D}"/>
    <dgm:cxn modelId="{401FE94C-E432-4603-A34E-642299A98D93}" srcId="{AD321897-F6B6-4755-89EC-0E8B2F2ABA5B}" destId="{FC721608-A90D-4FE5-8C4C-D444AA98954B}" srcOrd="1" destOrd="0" parTransId="{576CD7EB-839B-4210-B178-403A75AA4336}" sibTransId="{5D204D0D-A37A-40E8-8A10-7A66AA8BAF5D}"/>
    <dgm:cxn modelId="{6C2BCC8E-D4A6-4AD3-AAC7-01540DEB502A}" type="presOf" srcId="{AD321897-F6B6-4755-89EC-0E8B2F2ABA5B}" destId="{7F55293D-4D64-4AB5-B922-23EB0D007A11}" srcOrd="1" destOrd="0" presId="urn:microsoft.com/office/officeart/2005/8/layout/process4"/>
    <dgm:cxn modelId="{21465294-1FBE-49B8-933D-E2C0AFC98A32}" type="presOf" srcId="{CB50B024-7E6B-4157-BB61-2440ADC14A00}" destId="{83DA33B6-2CA6-4A8D-8CD6-FE3286796E8E}" srcOrd="0" destOrd="0" presId="urn:microsoft.com/office/officeart/2005/8/layout/process4"/>
    <dgm:cxn modelId="{8D323C9F-53A0-4918-A51A-298FE0728A2A}" type="presOf" srcId="{AD321897-F6B6-4755-89EC-0E8B2F2ABA5B}" destId="{AE844DE2-059C-4087-B582-D34CF691FB5B}" srcOrd="0" destOrd="0" presId="urn:microsoft.com/office/officeart/2005/8/layout/process4"/>
    <dgm:cxn modelId="{DF5278AE-CE54-4373-897A-2B7C11280038}" type="presOf" srcId="{B652C54F-2FC1-40CC-A06E-758D278A0005}" destId="{BB0F3DB4-A73B-4774-BF50-711C985E4198}" srcOrd="0" destOrd="0" presId="urn:microsoft.com/office/officeart/2005/8/layout/process4"/>
    <dgm:cxn modelId="{A1F768C9-F368-481C-9F5F-56F8793ED0CB}" srcId="{AD321897-F6B6-4755-89EC-0E8B2F2ABA5B}" destId="{72074989-366C-422A-8157-ACC1F9378416}" srcOrd="2" destOrd="0" parTransId="{26B31BBC-C333-42AF-8412-C418D6280288}" sibTransId="{66C973BE-93E1-43E7-B078-385CD27B478A}"/>
    <dgm:cxn modelId="{17B9A170-3E8A-420B-B6E7-7E1B384D584F}" type="presParOf" srcId="{83DA33B6-2CA6-4A8D-8CD6-FE3286796E8E}" destId="{49D3CB98-706A-4A57-AB90-23C9C74E5674}" srcOrd="0" destOrd="0" presId="urn:microsoft.com/office/officeart/2005/8/layout/process4"/>
    <dgm:cxn modelId="{2EE484EE-2135-49F9-A511-2C672A912AAC}" type="presParOf" srcId="{49D3CB98-706A-4A57-AB90-23C9C74E5674}" destId="{AE844DE2-059C-4087-B582-D34CF691FB5B}" srcOrd="0" destOrd="0" presId="urn:microsoft.com/office/officeart/2005/8/layout/process4"/>
    <dgm:cxn modelId="{C583DBC7-53FF-484F-88D2-65B6FF86363F}" type="presParOf" srcId="{49D3CB98-706A-4A57-AB90-23C9C74E5674}" destId="{7F55293D-4D64-4AB5-B922-23EB0D007A11}" srcOrd="1" destOrd="0" presId="urn:microsoft.com/office/officeart/2005/8/layout/process4"/>
    <dgm:cxn modelId="{13FF2700-E3C2-42AD-8683-3641799CDF8E}" type="presParOf" srcId="{49D3CB98-706A-4A57-AB90-23C9C74E5674}" destId="{74FDD576-93AB-4163-92BD-2DD608A5372F}" srcOrd="2" destOrd="0" presId="urn:microsoft.com/office/officeart/2005/8/layout/process4"/>
    <dgm:cxn modelId="{39154393-4B7D-4339-A4F6-7889DA3B1A69}" type="presParOf" srcId="{74FDD576-93AB-4163-92BD-2DD608A5372F}" destId="{BB0F3DB4-A73B-4774-BF50-711C985E4198}" srcOrd="0" destOrd="0" presId="urn:microsoft.com/office/officeart/2005/8/layout/process4"/>
    <dgm:cxn modelId="{7E7F8CB2-93C5-4D1A-BBFD-2B09E7757BFE}" type="presParOf" srcId="{74FDD576-93AB-4163-92BD-2DD608A5372F}" destId="{47217BF7-6D9D-46B9-8BA9-259B6EEF6C5C}" srcOrd="1" destOrd="0" presId="urn:microsoft.com/office/officeart/2005/8/layout/process4"/>
    <dgm:cxn modelId="{6DF24647-7606-4025-989A-5DC138485F16}" type="presParOf" srcId="{74FDD576-93AB-4163-92BD-2DD608A5372F}" destId="{4E45FA18-4033-4685-9583-E290B69A492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7A9FB6-B2CD-49E9-94F9-0ADB2B82D40A}" type="doc">
      <dgm:prSet loTypeId="urn:microsoft.com/office/officeart/2005/8/layout/vProcess5" loCatId="process" qsTypeId="urn:microsoft.com/office/officeart/2005/8/quickstyle/simple5" qsCatId="simple" csTypeId="urn:microsoft.com/office/officeart/2005/8/colors/accent2_2" csCatId="accent2"/>
      <dgm:spPr/>
      <dgm:t>
        <a:bodyPr/>
        <a:lstStyle/>
        <a:p>
          <a:endParaRPr lang="en-US"/>
        </a:p>
      </dgm:t>
    </dgm:pt>
    <dgm:pt modelId="{E7549FE9-547C-4129-A022-A0F2B48923ED}">
      <dgm:prSet/>
      <dgm:spPr/>
      <dgm:t>
        <a:bodyPr/>
        <a:lstStyle/>
        <a:p>
          <a:r>
            <a:rPr lang="el-GR" b="1"/>
            <a:t>Δραστηριοποιούνται μαζικά στην παραγωγή αποσταγμάτων (διήμεροι), γεγονός που ενισχύει το αμπελουργικό εισόδημα.</a:t>
          </a:r>
          <a:endParaRPr lang="en-US"/>
        </a:p>
      </dgm:t>
    </dgm:pt>
    <dgm:pt modelId="{4544E8DF-D524-44E8-A968-A7CD08D5D273}" type="parTrans" cxnId="{F03E263A-C4C3-48A8-B018-A7C05613EEC5}">
      <dgm:prSet/>
      <dgm:spPr/>
      <dgm:t>
        <a:bodyPr/>
        <a:lstStyle/>
        <a:p>
          <a:endParaRPr lang="en-US"/>
        </a:p>
      </dgm:t>
    </dgm:pt>
    <dgm:pt modelId="{818855CC-8175-4A37-8CF5-F1C1F448730E}" type="sibTrans" cxnId="{F03E263A-C4C3-48A8-B018-A7C05613EEC5}">
      <dgm:prSet/>
      <dgm:spPr/>
      <dgm:t>
        <a:bodyPr/>
        <a:lstStyle/>
        <a:p>
          <a:endParaRPr lang="en-US"/>
        </a:p>
      </dgm:t>
    </dgm:pt>
    <dgm:pt modelId="{6C569FA9-E0B5-4189-B168-EECCF98FFF6E}">
      <dgm:prSet/>
      <dgm:spPr/>
      <dgm:t>
        <a:bodyPr/>
        <a:lstStyle/>
        <a:p>
          <a:r>
            <a:rPr lang="el-GR"/>
            <a:t>Όταν εφαρμόσθηκε η κατανομή Αδειών Φύτευσης </a:t>
          </a:r>
          <a:r>
            <a:rPr lang="el-GR" b="1"/>
            <a:t>σε Εθνικό επίπεδο η</a:t>
          </a:r>
          <a:r>
            <a:rPr lang="el-GR"/>
            <a:t> </a:t>
          </a:r>
          <a:r>
            <a:rPr lang="el-GR" b="1"/>
            <a:t>Δ. Μακεδονία </a:t>
          </a:r>
          <a:r>
            <a:rPr lang="el-GR"/>
            <a:t>πριμοδοτήθηκε αποκλειστικά με το κριτήριο της </a:t>
          </a:r>
          <a:r>
            <a:rPr lang="el-GR" b="1"/>
            <a:t>εγκατάστασης αμπελώνα σε υψόμετρο άνω των 500 μ</a:t>
          </a:r>
          <a:r>
            <a:rPr lang="el-GR"/>
            <a:t>. ,με αποτέλεσμα να ικανοποιούνται όλα τα αιτήματα.</a:t>
          </a:r>
          <a:endParaRPr lang="en-US"/>
        </a:p>
      </dgm:t>
    </dgm:pt>
    <dgm:pt modelId="{45EE777B-CD6C-4E6C-9DDD-648B404BEAA9}" type="parTrans" cxnId="{CD2ADB95-8531-4EAF-B9D8-C74945D2BAA8}">
      <dgm:prSet/>
      <dgm:spPr/>
      <dgm:t>
        <a:bodyPr/>
        <a:lstStyle/>
        <a:p>
          <a:endParaRPr lang="en-US"/>
        </a:p>
      </dgm:t>
    </dgm:pt>
    <dgm:pt modelId="{B77E6A32-D40E-4A9C-BC74-B452CA942E16}" type="sibTrans" cxnId="{CD2ADB95-8531-4EAF-B9D8-C74945D2BAA8}">
      <dgm:prSet/>
      <dgm:spPr/>
      <dgm:t>
        <a:bodyPr/>
        <a:lstStyle/>
        <a:p>
          <a:endParaRPr lang="en-US"/>
        </a:p>
      </dgm:t>
    </dgm:pt>
    <dgm:pt modelId="{3C62130F-8A74-415B-9ACD-AFB8D53D7B08}">
      <dgm:prSet/>
      <dgm:spPr/>
      <dgm:t>
        <a:bodyPr/>
        <a:lstStyle/>
        <a:p>
          <a:r>
            <a:rPr lang="el-GR" b="1"/>
            <a:t>Οι επιπτώσεις της κλιματικής κρίσης είναι σχετικά μικρότερες στη Βόρεια Ελλάδα</a:t>
          </a:r>
          <a:endParaRPr lang="en-US"/>
        </a:p>
      </dgm:t>
    </dgm:pt>
    <dgm:pt modelId="{0DB5D253-B697-4DE0-820B-5A8479499D5D}" type="parTrans" cxnId="{9E4F6AA2-AD0F-466C-BAF3-25FBD7580F62}">
      <dgm:prSet/>
      <dgm:spPr/>
      <dgm:t>
        <a:bodyPr/>
        <a:lstStyle/>
        <a:p>
          <a:endParaRPr lang="en-US"/>
        </a:p>
      </dgm:t>
    </dgm:pt>
    <dgm:pt modelId="{7DF660F7-6977-4DCA-8F2E-9DBBC87A7001}" type="sibTrans" cxnId="{9E4F6AA2-AD0F-466C-BAF3-25FBD7580F62}">
      <dgm:prSet/>
      <dgm:spPr/>
      <dgm:t>
        <a:bodyPr/>
        <a:lstStyle/>
        <a:p>
          <a:endParaRPr lang="en-US"/>
        </a:p>
      </dgm:t>
    </dgm:pt>
    <dgm:pt modelId="{FDE96EEE-DA71-411F-83B3-31416E6983F3}" type="pres">
      <dgm:prSet presAssocID="{027A9FB6-B2CD-49E9-94F9-0ADB2B82D40A}" presName="outerComposite" presStyleCnt="0">
        <dgm:presLayoutVars>
          <dgm:chMax val="5"/>
          <dgm:dir/>
          <dgm:resizeHandles val="exact"/>
        </dgm:presLayoutVars>
      </dgm:prSet>
      <dgm:spPr/>
    </dgm:pt>
    <dgm:pt modelId="{7A7918DC-254F-4B2F-9537-211EDA04CCEA}" type="pres">
      <dgm:prSet presAssocID="{027A9FB6-B2CD-49E9-94F9-0ADB2B82D40A}" presName="dummyMaxCanvas" presStyleCnt="0">
        <dgm:presLayoutVars/>
      </dgm:prSet>
      <dgm:spPr/>
    </dgm:pt>
    <dgm:pt modelId="{655F07E8-2869-441E-8FDE-F50F96732BC0}" type="pres">
      <dgm:prSet presAssocID="{027A9FB6-B2CD-49E9-94F9-0ADB2B82D40A}" presName="ThreeNodes_1" presStyleLbl="node1" presStyleIdx="0" presStyleCnt="3">
        <dgm:presLayoutVars>
          <dgm:bulletEnabled val="1"/>
        </dgm:presLayoutVars>
      </dgm:prSet>
      <dgm:spPr/>
    </dgm:pt>
    <dgm:pt modelId="{686D9C04-4045-47B0-B9C4-94C62B692E61}" type="pres">
      <dgm:prSet presAssocID="{027A9FB6-B2CD-49E9-94F9-0ADB2B82D40A}" presName="ThreeNodes_2" presStyleLbl="node1" presStyleIdx="1" presStyleCnt="3">
        <dgm:presLayoutVars>
          <dgm:bulletEnabled val="1"/>
        </dgm:presLayoutVars>
      </dgm:prSet>
      <dgm:spPr/>
    </dgm:pt>
    <dgm:pt modelId="{BD5E22D8-75F4-4895-9FA5-07007DBFD4AE}" type="pres">
      <dgm:prSet presAssocID="{027A9FB6-B2CD-49E9-94F9-0ADB2B82D40A}" presName="ThreeNodes_3" presStyleLbl="node1" presStyleIdx="2" presStyleCnt="3">
        <dgm:presLayoutVars>
          <dgm:bulletEnabled val="1"/>
        </dgm:presLayoutVars>
      </dgm:prSet>
      <dgm:spPr/>
    </dgm:pt>
    <dgm:pt modelId="{79066F3D-7279-4C89-AF32-8C1983E50EF6}" type="pres">
      <dgm:prSet presAssocID="{027A9FB6-B2CD-49E9-94F9-0ADB2B82D40A}" presName="ThreeConn_1-2" presStyleLbl="fgAccFollowNode1" presStyleIdx="0" presStyleCnt="2">
        <dgm:presLayoutVars>
          <dgm:bulletEnabled val="1"/>
        </dgm:presLayoutVars>
      </dgm:prSet>
      <dgm:spPr/>
    </dgm:pt>
    <dgm:pt modelId="{F727181B-1417-4BEC-B1ED-A2EA49926FCE}" type="pres">
      <dgm:prSet presAssocID="{027A9FB6-B2CD-49E9-94F9-0ADB2B82D40A}" presName="ThreeConn_2-3" presStyleLbl="fgAccFollowNode1" presStyleIdx="1" presStyleCnt="2">
        <dgm:presLayoutVars>
          <dgm:bulletEnabled val="1"/>
        </dgm:presLayoutVars>
      </dgm:prSet>
      <dgm:spPr/>
    </dgm:pt>
    <dgm:pt modelId="{15C5F3B6-4691-41B1-A60F-7C44F57FABD0}" type="pres">
      <dgm:prSet presAssocID="{027A9FB6-B2CD-49E9-94F9-0ADB2B82D40A}" presName="ThreeNodes_1_text" presStyleLbl="node1" presStyleIdx="2" presStyleCnt="3">
        <dgm:presLayoutVars>
          <dgm:bulletEnabled val="1"/>
        </dgm:presLayoutVars>
      </dgm:prSet>
      <dgm:spPr/>
    </dgm:pt>
    <dgm:pt modelId="{2CC66211-5964-407E-B040-7B1E49F1C810}" type="pres">
      <dgm:prSet presAssocID="{027A9FB6-B2CD-49E9-94F9-0ADB2B82D40A}" presName="ThreeNodes_2_text" presStyleLbl="node1" presStyleIdx="2" presStyleCnt="3">
        <dgm:presLayoutVars>
          <dgm:bulletEnabled val="1"/>
        </dgm:presLayoutVars>
      </dgm:prSet>
      <dgm:spPr/>
    </dgm:pt>
    <dgm:pt modelId="{4B1D0376-45A0-4B73-98BD-28573E3F3823}" type="pres">
      <dgm:prSet presAssocID="{027A9FB6-B2CD-49E9-94F9-0ADB2B82D40A}" presName="ThreeNodes_3_text" presStyleLbl="node1" presStyleIdx="2" presStyleCnt="3">
        <dgm:presLayoutVars>
          <dgm:bulletEnabled val="1"/>
        </dgm:presLayoutVars>
      </dgm:prSet>
      <dgm:spPr/>
    </dgm:pt>
  </dgm:ptLst>
  <dgm:cxnLst>
    <dgm:cxn modelId="{3A4E032C-B6B2-4286-8C0A-B82117676D8B}" type="presOf" srcId="{E7549FE9-547C-4129-A022-A0F2B48923ED}" destId="{655F07E8-2869-441E-8FDE-F50F96732BC0}" srcOrd="0" destOrd="0" presId="urn:microsoft.com/office/officeart/2005/8/layout/vProcess5"/>
    <dgm:cxn modelId="{1C39862E-42B3-43D4-9A34-1DA80899A779}" type="presOf" srcId="{3C62130F-8A74-415B-9ACD-AFB8D53D7B08}" destId="{BD5E22D8-75F4-4895-9FA5-07007DBFD4AE}" srcOrd="0" destOrd="0" presId="urn:microsoft.com/office/officeart/2005/8/layout/vProcess5"/>
    <dgm:cxn modelId="{B2723530-0042-4992-8E98-AD813C86FCF0}" type="presOf" srcId="{6C569FA9-E0B5-4189-B168-EECCF98FFF6E}" destId="{2CC66211-5964-407E-B040-7B1E49F1C810}" srcOrd="1" destOrd="0" presId="urn:microsoft.com/office/officeart/2005/8/layout/vProcess5"/>
    <dgm:cxn modelId="{F03E263A-C4C3-48A8-B018-A7C05613EEC5}" srcId="{027A9FB6-B2CD-49E9-94F9-0ADB2B82D40A}" destId="{E7549FE9-547C-4129-A022-A0F2B48923ED}" srcOrd="0" destOrd="0" parTransId="{4544E8DF-D524-44E8-A968-A7CD08D5D273}" sibTransId="{818855CC-8175-4A37-8CF5-F1C1F448730E}"/>
    <dgm:cxn modelId="{7355483E-4358-4B29-9655-590528288FBD}" type="presOf" srcId="{6C569FA9-E0B5-4189-B168-EECCF98FFF6E}" destId="{686D9C04-4045-47B0-B9C4-94C62B692E61}" srcOrd="0" destOrd="0" presId="urn:microsoft.com/office/officeart/2005/8/layout/vProcess5"/>
    <dgm:cxn modelId="{22F26B5F-6EB5-4423-BA4C-630CDFAAA29A}" type="presOf" srcId="{E7549FE9-547C-4129-A022-A0F2B48923ED}" destId="{15C5F3B6-4691-41B1-A60F-7C44F57FABD0}" srcOrd="1" destOrd="0" presId="urn:microsoft.com/office/officeart/2005/8/layout/vProcess5"/>
    <dgm:cxn modelId="{CD2ADB95-8531-4EAF-B9D8-C74945D2BAA8}" srcId="{027A9FB6-B2CD-49E9-94F9-0ADB2B82D40A}" destId="{6C569FA9-E0B5-4189-B168-EECCF98FFF6E}" srcOrd="1" destOrd="0" parTransId="{45EE777B-CD6C-4E6C-9DDD-648B404BEAA9}" sibTransId="{B77E6A32-D40E-4A9C-BC74-B452CA942E16}"/>
    <dgm:cxn modelId="{C4AD6698-8DEC-4EB2-928F-250B392704F5}" type="presOf" srcId="{818855CC-8175-4A37-8CF5-F1C1F448730E}" destId="{79066F3D-7279-4C89-AF32-8C1983E50EF6}" srcOrd="0" destOrd="0" presId="urn:microsoft.com/office/officeart/2005/8/layout/vProcess5"/>
    <dgm:cxn modelId="{F82D429D-5C84-46B0-AFA2-165FF0238B6F}" type="presOf" srcId="{027A9FB6-B2CD-49E9-94F9-0ADB2B82D40A}" destId="{FDE96EEE-DA71-411F-83B3-31416E6983F3}" srcOrd="0" destOrd="0" presId="urn:microsoft.com/office/officeart/2005/8/layout/vProcess5"/>
    <dgm:cxn modelId="{9E4F6AA2-AD0F-466C-BAF3-25FBD7580F62}" srcId="{027A9FB6-B2CD-49E9-94F9-0ADB2B82D40A}" destId="{3C62130F-8A74-415B-9ACD-AFB8D53D7B08}" srcOrd="2" destOrd="0" parTransId="{0DB5D253-B697-4DE0-820B-5A8479499D5D}" sibTransId="{7DF660F7-6977-4DCA-8F2E-9DBBC87A7001}"/>
    <dgm:cxn modelId="{317261C5-A6A0-4C6E-9F4B-AFDD635C2374}" type="presOf" srcId="{3C62130F-8A74-415B-9ACD-AFB8D53D7B08}" destId="{4B1D0376-45A0-4B73-98BD-28573E3F3823}" srcOrd="1" destOrd="0" presId="urn:microsoft.com/office/officeart/2005/8/layout/vProcess5"/>
    <dgm:cxn modelId="{144495ED-FD4B-4047-914F-8DF87280390C}" type="presOf" srcId="{B77E6A32-D40E-4A9C-BC74-B452CA942E16}" destId="{F727181B-1417-4BEC-B1ED-A2EA49926FCE}" srcOrd="0" destOrd="0" presId="urn:microsoft.com/office/officeart/2005/8/layout/vProcess5"/>
    <dgm:cxn modelId="{3EA577A5-323B-4F17-A1DD-1033957F43CA}" type="presParOf" srcId="{FDE96EEE-DA71-411F-83B3-31416E6983F3}" destId="{7A7918DC-254F-4B2F-9537-211EDA04CCEA}" srcOrd="0" destOrd="0" presId="urn:microsoft.com/office/officeart/2005/8/layout/vProcess5"/>
    <dgm:cxn modelId="{5243A5A0-9A5A-4F74-B8A6-FF8F47C717F8}" type="presParOf" srcId="{FDE96EEE-DA71-411F-83B3-31416E6983F3}" destId="{655F07E8-2869-441E-8FDE-F50F96732BC0}" srcOrd="1" destOrd="0" presId="urn:microsoft.com/office/officeart/2005/8/layout/vProcess5"/>
    <dgm:cxn modelId="{7BEB4943-5677-49A4-8257-71874FF2AEF7}" type="presParOf" srcId="{FDE96EEE-DA71-411F-83B3-31416E6983F3}" destId="{686D9C04-4045-47B0-B9C4-94C62B692E61}" srcOrd="2" destOrd="0" presId="urn:microsoft.com/office/officeart/2005/8/layout/vProcess5"/>
    <dgm:cxn modelId="{980C7DEF-915E-46BC-860D-DFE94D624C31}" type="presParOf" srcId="{FDE96EEE-DA71-411F-83B3-31416E6983F3}" destId="{BD5E22D8-75F4-4895-9FA5-07007DBFD4AE}" srcOrd="3" destOrd="0" presId="urn:microsoft.com/office/officeart/2005/8/layout/vProcess5"/>
    <dgm:cxn modelId="{ACFC55A5-793E-4D96-8821-609013DA78B4}" type="presParOf" srcId="{FDE96EEE-DA71-411F-83B3-31416E6983F3}" destId="{79066F3D-7279-4C89-AF32-8C1983E50EF6}" srcOrd="4" destOrd="0" presId="urn:microsoft.com/office/officeart/2005/8/layout/vProcess5"/>
    <dgm:cxn modelId="{4447C802-AA50-444E-A7DC-B435C42CC905}" type="presParOf" srcId="{FDE96EEE-DA71-411F-83B3-31416E6983F3}" destId="{F727181B-1417-4BEC-B1ED-A2EA49926FCE}" srcOrd="5" destOrd="0" presId="urn:microsoft.com/office/officeart/2005/8/layout/vProcess5"/>
    <dgm:cxn modelId="{404E8FF3-EE21-487B-82AC-74C3EF7B52F1}" type="presParOf" srcId="{FDE96EEE-DA71-411F-83B3-31416E6983F3}" destId="{15C5F3B6-4691-41B1-A60F-7C44F57FABD0}" srcOrd="6" destOrd="0" presId="urn:microsoft.com/office/officeart/2005/8/layout/vProcess5"/>
    <dgm:cxn modelId="{8EF011F1-9AC7-4110-92D4-50273084A347}" type="presParOf" srcId="{FDE96EEE-DA71-411F-83B3-31416E6983F3}" destId="{2CC66211-5964-407E-B040-7B1E49F1C810}" srcOrd="7" destOrd="0" presId="urn:microsoft.com/office/officeart/2005/8/layout/vProcess5"/>
    <dgm:cxn modelId="{01A1A2CE-2FC8-4404-B269-286512A1B07D}" type="presParOf" srcId="{FDE96EEE-DA71-411F-83B3-31416E6983F3}" destId="{4B1D0376-45A0-4B73-98BD-28573E3F382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6317D1-F604-4B04-B909-259A771DB29D}"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B2338561-3449-4EFC-AC08-34939FBEA0AE}">
      <dgm:prSet/>
      <dgm:spPr/>
      <dgm:t>
        <a:bodyPr/>
        <a:lstStyle/>
        <a:p>
          <a:r>
            <a:rPr lang="el-GR" b="1"/>
            <a:t>Ελαφρά βελτιωμένα, παρουσιάζονται τα διαρθρωτικά μεγέθη του ελληνικού αμπελώνα, οινοποιήσιμων ποικιλιών το 2023, έναντι του 2015,</a:t>
          </a:r>
          <a:endParaRPr lang="en-US"/>
        </a:p>
      </dgm:t>
    </dgm:pt>
    <dgm:pt modelId="{850DB920-D43D-4B63-B50D-3E87157E63E2}" type="parTrans" cxnId="{5BC7EE42-5863-4218-9F2F-4B9BB122CA0F}">
      <dgm:prSet/>
      <dgm:spPr/>
      <dgm:t>
        <a:bodyPr/>
        <a:lstStyle/>
        <a:p>
          <a:endParaRPr lang="en-US"/>
        </a:p>
      </dgm:t>
    </dgm:pt>
    <dgm:pt modelId="{96B00EC7-EBB9-4FA6-BD42-5191A306ED35}" type="sibTrans" cxnId="{5BC7EE42-5863-4218-9F2F-4B9BB122CA0F}">
      <dgm:prSet phldrT="01" phldr="0"/>
      <dgm:spPr/>
      <dgm:t>
        <a:bodyPr/>
        <a:lstStyle/>
        <a:p>
          <a:r>
            <a:rPr lang="en-US"/>
            <a:t>01</a:t>
          </a:r>
        </a:p>
      </dgm:t>
    </dgm:pt>
    <dgm:pt modelId="{559B7749-3D16-425F-90DE-1B7FF4F3A420}">
      <dgm:prSet/>
      <dgm:spPr/>
      <dgm:t>
        <a:bodyPr/>
        <a:lstStyle/>
        <a:p>
          <a:r>
            <a:rPr lang="el-GR" b="1"/>
            <a:t>Στο μεσοδιάστημα μεταξύ 2015 και 2023, χορηγήθηκαν Άδειες Φύτευσης έκτασης 48.584,28  στρεμμάτων, οι οποίες συνέβαλαν σε μικρό βαθμό στην βελτίωση της εικόνας του κατακερματισμού που συνεχίζει να εμφανίζει ο ελληνικός αμπελώνας</a:t>
          </a:r>
          <a:r>
            <a:rPr lang="el-GR"/>
            <a:t>, </a:t>
          </a:r>
          <a:endParaRPr lang="en-US"/>
        </a:p>
      </dgm:t>
    </dgm:pt>
    <dgm:pt modelId="{BDE4A7E8-CB4F-4CE9-AC76-177C4EC193CB}" type="parTrans" cxnId="{024FA181-A28D-430C-B260-D5CC1E9A0F7E}">
      <dgm:prSet/>
      <dgm:spPr/>
      <dgm:t>
        <a:bodyPr/>
        <a:lstStyle/>
        <a:p>
          <a:endParaRPr lang="en-US"/>
        </a:p>
      </dgm:t>
    </dgm:pt>
    <dgm:pt modelId="{821EA46E-F0D2-4D46-B4D2-3DF0F3B3F6F6}" type="sibTrans" cxnId="{024FA181-A28D-430C-B260-D5CC1E9A0F7E}">
      <dgm:prSet phldrT="02" phldr="0"/>
      <dgm:spPr/>
      <dgm:t>
        <a:bodyPr/>
        <a:lstStyle/>
        <a:p>
          <a:r>
            <a:rPr lang="en-US"/>
            <a:t>02</a:t>
          </a:r>
          <a:endParaRPr lang="en-US" dirty="0"/>
        </a:p>
      </dgm:t>
    </dgm:pt>
    <dgm:pt modelId="{167F4C70-AA6E-48E5-8C15-9BF1FCE4B8A2}">
      <dgm:prSet/>
      <dgm:spPr/>
      <dgm:t>
        <a:bodyPr/>
        <a:lstStyle/>
        <a:p>
          <a:r>
            <a:rPr lang="el-GR" b="1" dirty="0"/>
            <a:t>Οι Άδειες Φύτευσης κατευθύνθηκαν κατά κύριο λόγο στους κατόχους υφιστάμενων αμπελουργικών εκμεταλλεύσεων</a:t>
          </a:r>
          <a:r>
            <a:rPr lang="el-GR" dirty="0"/>
            <a:t> μέσω της αυξημένης  σταθμικής βαρύτητας (συντελεστής 0,35 με σύνολο τη μονάδα)  του κριτηρίου προτεραιότητας της αύξησης του μεγέθους των εκμεταλλεύσεων</a:t>
          </a:r>
          <a:endParaRPr lang="en-US" dirty="0"/>
        </a:p>
      </dgm:t>
    </dgm:pt>
    <dgm:pt modelId="{DBE8D19C-4C59-4F8C-91A0-00990BADDFF3}" type="parTrans" cxnId="{06CA9A5A-93A6-4579-ABE6-3AE2F379C557}">
      <dgm:prSet/>
      <dgm:spPr/>
      <dgm:t>
        <a:bodyPr/>
        <a:lstStyle/>
        <a:p>
          <a:endParaRPr lang="en-US"/>
        </a:p>
      </dgm:t>
    </dgm:pt>
    <dgm:pt modelId="{A494A6EA-1B96-4CD5-8A62-E456E4BD5357}" type="sibTrans" cxnId="{06CA9A5A-93A6-4579-ABE6-3AE2F379C557}">
      <dgm:prSet phldrT="03" phldr="0"/>
      <dgm:spPr/>
      <dgm:t>
        <a:bodyPr/>
        <a:lstStyle/>
        <a:p>
          <a:r>
            <a:rPr lang="en-US"/>
            <a:t>03</a:t>
          </a:r>
        </a:p>
      </dgm:t>
    </dgm:pt>
    <dgm:pt modelId="{ECA9F6CD-3F2B-A94C-857B-C6BBA937992A}" type="pres">
      <dgm:prSet presAssocID="{696317D1-F604-4B04-B909-259A771DB29D}" presName="Name0" presStyleCnt="0">
        <dgm:presLayoutVars>
          <dgm:animLvl val="lvl"/>
          <dgm:resizeHandles val="exact"/>
        </dgm:presLayoutVars>
      </dgm:prSet>
      <dgm:spPr/>
    </dgm:pt>
    <dgm:pt modelId="{A03CF52D-FC05-5F4E-AF15-D0045DC28921}" type="pres">
      <dgm:prSet presAssocID="{B2338561-3449-4EFC-AC08-34939FBEA0AE}" presName="compositeNode" presStyleCnt="0">
        <dgm:presLayoutVars>
          <dgm:bulletEnabled val="1"/>
        </dgm:presLayoutVars>
      </dgm:prSet>
      <dgm:spPr/>
    </dgm:pt>
    <dgm:pt modelId="{49AD2E59-897F-C041-95E3-0EBE950A38E6}" type="pres">
      <dgm:prSet presAssocID="{B2338561-3449-4EFC-AC08-34939FBEA0AE}" presName="bgRect" presStyleLbl="alignNode1" presStyleIdx="0" presStyleCnt="3"/>
      <dgm:spPr/>
    </dgm:pt>
    <dgm:pt modelId="{2CFF729E-5920-E349-9FB3-1725A51FA51A}" type="pres">
      <dgm:prSet presAssocID="{96B00EC7-EBB9-4FA6-BD42-5191A306ED35}" presName="sibTransNodeRect" presStyleLbl="alignNode1" presStyleIdx="0" presStyleCnt="3">
        <dgm:presLayoutVars>
          <dgm:chMax val="0"/>
          <dgm:bulletEnabled val="1"/>
        </dgm:presLayoutVars>
      </dgm:prSet>
      <dgm:spPr/>
    </dgm:pt>
    <dgm:pt modelId="{F043D600-B984-C748-9346-C81471949B8B}" type="pres">
      <dgm:prSet presAssocID="{B2338561-3449-4EFC-AC08-34939FBEA0AE}" presName="nodeRect" presStyleLbl="alignNode1" presStyleIdx="0" presStyleCnt="3">
        <dgm:presLayoutVars>
          <dgm:bulletEnabled val="1"/>
        </dgm:presLayoutVars>
      </dgm:prSet>
      <dgm:spPr/>
    </dgm:pt>
    <dgm:pt modelId="{AF2E6836-15CE-934F-BD40-BD62E164C051}" type="pres">
      <dgm:prSet presAssocID="{96B00EC7-EBB9-4FA6-BD42-5191A306ED35}" presName="sibTrans" presStyleCnt="0"/>
      <dgm:spPr/>
    </dgm:pt>
    <dgm:pt modelId="{579CC86E-3775-EF43-B18F-BC2582ED3268}" type="pres">
      <dgm:prSet presAssocID="{559B7749-3D16-425F-90DE-1B7FF4F3A420}" presName="compositeNode" presStyleCnt="0">
        <dgm:presLayoutVars>
          <dgm:bulletEnabled val="1"/>
        </dgm:presLayoutVars>
      </dgm:prSet>
      <dgm:spPr/>
    </dgm:pt>
    <dgm:pt modelId="{E97C4C4C-4A8D-E848-9A92-5DEC90EC13E2}" type="pres">
      <dgm:prSet presAssocID="{559B7749-3D16-425F-90DE-1B7FF4F3A420}" presName="bgRect" presStyleLbl="alignNode1" presStyleIdx="1" presStyleCnt="3"/>
      <dgm:spPr/>
    </dgm:pt>
    <dgm:pt modelId="{EDD0D44E-91DD-814C-8026-979BD0AEE978}" type="pres">
      <dgm:prSet presAssocID="{821EA46E-F0D2-4D46-B4D2-3DF0F3B3F6F6}" presName="sibTransNodeRect" presStyleLbl="alignNode1" presStyleIdx="1" presStyleCnt="3">
        <dgm:presLayoutVars>
          <dgm:chMax val="0"/>
          <dgm:bulletEnabled val="1"/>
        </dgm:presLayoutVars>
      </dgm:prSet>
      <dgm:spPr/>
    </dgm:pt>
    <dgm:pt modelId="{6A37E3F3-4583-3641-B6A7-C840284DE0FC}" type="pres">
      <dgm:prSet presAssocID="{559B7749-3D16-425F-90DE-1B7FF4F3A420}" presName="nodeRect" presStyleLbl="alignNode1" presStyleIdx="1" presStyleCnt="3">
        <dgm:presLayoutVars>
          <dgm:bulletEnabled val="1"/>
        </dgm:presLayoutVars>
      </dgm:prSet>
      <dgm:spPr/>
    </dgm:pt>
    <dgm:pt modelId="{A75AA37B-85F9-0E4B-8389-C331AA1D4A73}" type="pres">
      <dgm:prSet presAssocID="{821EA46E-F0D2-4D46-B4D2-3DF0F3B3F6F6}" presName="sibTrans" presStyleCnt="0"/>
      <dgm:spPr/>
    </dgm:pt>
    <dgm:pt modelId="{BD68D99C-01E2-B043-8875-AD2A466959F1}" type="pres">
      <dgm:prSet presAssocID="{167F4C70-AA6E-48E5-8C15-9BF1FCE4B8A2}" presName="compositeNode" presStyleCnt="0">
        <dgm:presLayoutVars>
          <dgm:bulletEnabled val="1"/>
        </dgm:presLayoutVars>
      </dgm:prSet>
      <dgm:spPr/>
    </dgm:pt>
    <dgm:pt modelId="{50041A04-C898-7144-8D8E-0C2BC7C8F92B}" type="pres">
      <dgm:prSet presAssocID="{167F4C70-AA6E-48E5-8C15-9BF1FCE4B8A2}" presName="bgRect" presStyleLbl="alignNode1" presStyleIdx="2" presStyleCnt="3"/>
      <dgm:spPr/>
    </dgm:pt>
    <dgm:pt modelId="{037CDCE0-B3F1-214E-8CDA-E9DAD656FB3D}" type="pres">
      <dgm:prSet presAssocID="{A494A6EA-1B96-4CD5-8A62-E456E4BD5357}" presName="sibTransNodeRect" presStyleLbl="alignNode1" presStyleIdx="2" presStyleCnt="3">
        <dgm:presLayoutVars>
          <dgm:chMax val="0"/>
          <dgm:bulletEnabled val="1"/>
        </dgm:presLayoutVars>
      </dgm:prSet>
      <dgm:spPr/>
    </dgm:pt>
    <dgm:pt modelId="{A6A07700-76D5-144F-B412-A8DF3AFD41CC}" type="pres">
      <dgm:prSet presAssocID="{167F4C70-AA6E-48E5-8C15-9BF1FCE4B8A2}" presName="nodeRect" presStyleLbl="alignNode1" presStyleIdx="2" presStyleCnt="3">
        <dgm:presLayoutVars>
          <dgm:bulletEnabled val="1"/>
        </dgm:presLayoutVars>
      </dgm:prSet>
      <dgm:spPr/>
    </dgm:pt>
  </dgm:ptLst>
  <dgm:cxnLst>
    <dgm:cxn modelId="{B846CA12-4400-471D-A509-F2792E525D7B}" type="presOf" srcId="{821EA46E-F0D2-4D46-B4D2-3DF0F3B3F6F6}" destId="{EDD0D44E-91DD-814C-8026-979BD0AEE978}" srcOrd="0" destOrd="0" presId="urn:microsoft.com/office/officeart/2016/7/layout/LinearBlockProcessNumbered"/>
    <dgm:cxn modelId="{FE8EC214-38DC-47FB-A45B-53E7CDB2D737}" type="presOf" srcId="{96B00EC7-EBB9-4FA6-BD42-5191A306ED35}" destId="{2CFF729E-5920-E349-9FB3-1725A51FA51A}" srcOrd="0" destOrd="0" presId="urn:microsoft.com/office/officeart/2016/7/layout/LinearBlockProcessNumbered"/>
    <dgm:cxn modelId="{264FB335-C7E5-4AB5-9FD2-D307C8E08E20}" type="presOf" srcId="{559B7749-3D16-425F-90DE-1B7FF4F3A420}" destId="{6A37E3F3-4583-3641-B6A7-C840284DE0FC}" srcOrd="1" destOrd="0" presId="urn:microsoft.com/office/officeart/2016/7/layout/LinearBlockProcessNumbered"/>
    <dgm:cxn modelId="{3187D038-242C-4870-8636-CBF162822410}" type="presOf" srcId="{559B7749-3D16-425F-90DE-1B7FF4F3A420}" destId="{E97C4C4C-4A8D-E848-9A92-5DEC90EC13E2}" srcOrd="0" destOrd="0" presId="urn:microsoft.com/office/officeart/2016/7/layout/LinearBlockProcessNumbered"/>
    <dgm:cxn modelId="{ABD2F160-2336-4846-9E5B-09C8177625F7}" type="presOf" srcId="{A494A6EA-1B96-4CD5-8A62-E456E4BD5357}" destId="{037CDCE0-B3F1-214E-8CDA-E9DAD656FB3D}" srcOrd="0" destOrd="0" presId="urn:microsoft.com/office/officeart/2016/7/layout/LinearBlockProcessNumbered"/>
    <dgm:cxn modelId="{5BC7EE42-5863-4218-9F2F-4B9BB122CA0F}" srcId="{696317D1-F604-4B04-B909-259A771DB29D}" destId="{B2338561-3449-4EFC-AC08-34939FBEA0AE}" srcOrd="0" destOrd="0" parTransId="{850DB920-D43D-4B63-B50D-3E87157E63E2}" sibTransId="{96B00EC7-EBB9-4FA6-BD42-5191A306ED35}"/>
    <dgm:cxn modelId="{06CA9A5A-93A6-4579-ABE6-3AE2F379C557}" srcId="{696317D1-F604-4B04-B909-259A771DB29D}" destId="{167F4C70-AA6E-48E5-8C15-9BF1FCE4B8A2}" srcOrd="2" destOrd="0" parTransId="{DBE8D19C-4C59-4F8C-91A0-00990BADDFF3}" sibTransId="{A494A6EA-1B96-4CD5-8A62-E456E4BD5357}"/>
    <dgm:cxn modelId="{024FA181-A28D-430C-B260-D5CC1E9A0F7E}" srcId="{696317D1-F604-4B04-B909-259A771DB29D}" destId="{559B7749-3D16-425F-90DE-1B7FF4F3A420}" srcOrd="1" destOrd="0" parTransId="{BDE4A7E8-CB4F-4CE9-AC76-177C4EC193CB}" sibTransId="{821EA46E-F0D2-4D46-B4D2-3DF0F3B3F6F6}"/>
    <dgm:cxn modelId="{2457B3AA-A8AD-4CC6-92EC-32F741BEC989}" type="presOf" srcId="{167F4C70-AA6E-48E5-8C15-9BF1FCE4B8A2}" destId="{A6A07700-76D5-144F-B412-A8DF3AFD41CC}" srcOrd="1" destOrd="0" presId="urn:microsoft.com/office/officeart/2016/7/layout/LinearBlockProcessNumbered"/>
    <dgm:cxn modelId="{816D9CAB-732D-473C-8EB0-A31522F01436}" type="presOf" srcId="{167F4C70-AA6E-48E5-8C15-9BF1FCE4B8A2}" destId="{50041A04-C898-7144-8D8E-0C2BC7C8F92B}" srcOrd="0" destOrd="0" presId="urn:microsoft.com/office/officeart/2016/7/layout/LinearBlockProcessNumbered"/>
    <dgm:cxn modelId="{C0A41AC1-8A14-46F2-BFAD-17CA5E340226}" type="presOf" srcId="{696317D1-F604-4B04-B909-259A771DB29D}" destId="{ECA9F6CD-3F2B-A94C-857B-C6BBA937992A}" srcOrd="0" destOrd="0" presId="urn:microsoft.com/office/officeart/2016/7/layout/LinearBlockProcessNumbered"/>
    <dgm:cxn modelId="{DF14B4C6-27CE-4997-8726-87987CE22131}" type="presOf" srcId="{B2338561-3449-4EFC-AC08-34939FBEA0AE}" destId="{F043D600-B984-C748-9346-C81471949B8B}" srcOrd="1" destOrd="0" presId="urn:microsoft.com/office/officeart/2016/7/layout/LinearBlockProcessNumbered"/>
    <dgm:cxn modelId="{17110ECA-DE9F-48AF-B80D-620EDC9B97C7}" type="presOf" srcId="{B2338561-3449-4EFC-AC08-34939FBEA0AE}" destId="{49AD2E59-897F-C041-95E3-0EBE950A38E6}" srcOrd="0" destOrd="0" presId="urn:microsoft.com/office/officeart/2016/7/layout/LinearBlockProcessNumbered"/>
    <dgm:cxn modelId="{2CCE9ECC-7958-41B8-9DD1-C123D300D969}" type="presParOf" srcId="{ECA9F6CD-3F2B-A94C-857B-C6BBA937992A}" destId="{A03CF52D-FC05-5F4E-AF15-D0045DC28921}" srcOrd="0" destOrd="0" presId="urn:microsoft.com/office/officeart/2016/7/layout/LinearBlockProcessNumbered"/>
    <dgm:cxn modelId="{A2A7C617-321C-46F5-9CB6-6786DAEEEEB4}" type="presParOf" srcId="{A03CF52D-FC05-5F4E-AF15-D0045DC28921}" destId="{49AD2E59-897F-C041-95E3-0EBE950A38E6}" srcOrd="0" destOrd="0" presId="urn:microsoft.com/office/officeart/2016/7/layout/LinearBlockProcessNumbered"/>
    <dgm:cxn modelId="{A6A9EA87-A7AC-4962-B141-64246BFD4C7D}" type="presParOf" srcId="{A03CF52D-FC05-5F4E-AF15-D0045DC28921}" destId="{2CFF729E-5920-E349-9FB3-1725A51FA51A}" srcOrd="1" destOrd="0" presId="urn:microsoft.com/office/officeart/2016/7/layout/LinearBlockProcessNumbered"/>
    <dgm:cxn modelId="{2DD8C83D-953F-4C7E-AEB7-5FDD38F5084A}" type="presParOf" srcId="{A03CF52D-FC05-5F4E-AF15-D0045DC28921}" destId="{F043D600-B984-C748-9346-C81471949B8B}" srcOrd="2" destOrd="0" presId="urn:microsoft.com/office/officeart/2016/7/layout/LinearBlockProcessNumbered"/>
    <dgm:cxn modelId="{CE36E943-75B7-4FDE-BBBA-577C74029543}" type="presParOf" srcId="{ECA9F6CD-3F2B-A94C-857B-C6BBA937992A}" destId="{AF2E6836-15CE-934F-BD40-BD62E164C051}" srcOrd="1" destOrd="0" presId="urn:microsoft.com/office/officeart/2016/7/layout/LinearBlockProcessNumbered"/>
    <dgm:cxn modelId="{717B1A56-522D-4261-8F9F-26C8643ACC4A}" type="presParOf" srcId="{ECA9F6CD-3F2B-A94C-857B-C6BBA937992A}" destId="{579CC86E-3775-EF43-B18F-BC2582ED3268}" srcOrd="2" destOrd="0" presId="urn:microsoft.com/office/officeart/2016/7/layout/LinearBlockProcessNumbered"/>
    <dgm:cxn modelId="{B3B74B9D-A9A1-400F-A537-5FA4954B2CFD}" type="presParOf" srcId="{579CC86E-3775-EF43-B18F-BC2582ED3268}" destId="{E97C4C4C-4A8D-E848-9A92-5DEC90EC13E2}" srcOrd="0" destOrd="0" presId="urn:microsoft.com/office/officeart/2016/7/layout/LinearBlockProcessNumbered"/>
    <dgm:cxn modelId="{98B3D06C-6D93-43DD-B725-83FD880BB3DB}" type="presParOf" srcId="{579CC86E-3775-EF43-B18F-BC2582ED3268}" destId="{EDD0D44E-91DD-814C-8026-979BD0AEE978}" srcOrd="1" destOrd="0" presId="urn:microsoft.com/office/officeart/2016/7/layout/LinearBlockProcessNumbered"/>
    <dgm:cxn modelId="{841433FD-D252-4430-BECF-6174EE4096B4}" type="presParOf" srcId="{579CC86E-3775-EF43-B18F-BC2582ED3268}" destId="{6A37E3F3-4583-3641-B6A7-C840284DE0FC}" srcOrd="2" destOrd="0" presId="urn:microsoft.com/office/officeart/2016/7/layout/LinearBlockProcessNumbered"/>
    <dgm:cxn modelId="{83806158-8CC9-4F59-B55A-A35758BC9A21}" type="presParOf" srcId="{ECA9F6CD-3F2B-A94C-857B-C6BBA937992A}" destId="{A75AA37B-85F9-0E4B-8389-C331AA1D4A73}" srcOrd="3" destOrd="0" presId="urn:microsoft.com/office/officeart/2016/7/layout/LinearBlockProcessNumbered"/>
    <dgm:cxn modelId="{F98BF382-0391-4778-ADB5-1C028DBD876B}" type="presParOf" srcId="{ECA9F6CD-3F2B-A94C-857B-C6BBA937992A}" destId="{BD68D99C-01E2-B043-8875-AD2A466959F1}" srcOrd="4" destOrd="0" presId="urn:microsoft.com/office/officeart/2016/7/layout/LinearBlockProcessNumbered"/>
    <dgm:cxn modelId="{656F48FE-61BC-4593-982C-620E4A3DAAA0}" type="presParOf" srcId="{BD68D99C-01E2-B043-8875-AD2A466959F1}" destId="{50041A04-C898-7144-8D8E-0C2BC7C8F92B}" srcOrd="0" destOrd="0" presId="urn:microsoft.com/office/officeart/2016/7/layout/LinearBlockProcessNumbered"/>
    <dgm:cxn modelId="{6160C262-5B30-4A7E-8276-881CE6662788}" type="presParOf" srcId="{BD68D99C-01E2-B043-8875-AD2A466959F1}" destId="{037CDCE0-B3F1-214E-8CDA-E9DAD656FB3D}" srcOrd="1" destOrd="0" presId="urn:microsoft.com/office/officeart/2016/7/layout/LinearBlockProcessNumbered"/>
    <dgm:cxn modelId="{BEC5754F-1252-4B7F-B88B-A2F5BD71F26E}" type="presParOf" srcId="{BD68D99C-01E2-B043-8875-AD2A466959F1}" destId="{A6A07700-76D5-144F-B412-A8DF3AFD41C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32AFE2-871D-4E75-AAC6-9CFC81A12F2E}"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703F6260-5D8E-4D13-83AF-D25890EC7E5E}">
      <dgm:prSet custT="1"/>
      <dgm:spPr/>
      <dgm:t>
        <a:bodyPr/>
        <a:lstStyle/>
        <a:p>
          <a:r>
            <a:rPr lang="el-GR" sz="1800" dirty="0"/>
            <a:t>Μικρή </a:t>
          </a:r>
          <a:r>
            <a:rPr lang="el-GR" sz="1800" b="1" dirty="0"/>
            <a:t>άνοδος της μέσης έκτασης σε εθνικό επίπεδο</a:t>
          </a:r>
          <a:r>
            <a:rPr lang="el-GR" sz="1800" dirty="0"/>
            <a:t> ανά παραγωγό από </a:t>
          </a:r>
          <a:r>
            <a:rPr lang="el-GR" sz="1800" b="1" dirty="0"/>
            <a:t>3,95</a:t>
          </a:r>
          <a:r>
            <a:rPr lang="el-GR" sz="1800" dirty="0"/>
            <a:t> </a:t>
          </a:r>
          <a:r>
            <a:rPr lang="el-GR" sz="1800" dirty="0" err="1"/>
            <a:t>στρ</a:t>
          </a:r>
          <a:r>
            <a:rPr lang="el-GR" sz="1800" dirty="0"/>
            <a:t>./παρ. (2015) σε </a:t>
          </a:r>
          <a:r>
            <a:rPr lang="el-GR" sz="1800" b="1" dirty="0"/>
            <a:t>4,11</a:t>
          </a:r>
          <a:r>
            <a:rPr lang="el-GR" sz="1800" dirty="0"/>
            <a:t> </a:t>
          </a:r>
          <a:r>
            <a:rPr lang="el-GR" sz="1800" dirty="0" err="1"/>
            <a:t>στρ</a:t>
          </a:r>
          <a:r>
            <a:rPr lang="el-GR" sz="1800" dirty="0"/>
            <a:t>./παρ. (2023), </a:t>
          </a:r>
          <a:endParaRPr lang="en-US" sz="1800" dirty="0"/>
        </a:p>
      </dgm:t>
    </dgm:pt>
    <dgm:pt modelId="{64D0A644-06E1-468D-963E-98704D4BE816}" type="parTrans" cxnId="{8BA2A695-E3AB-4290-98C1-3CC2A271906F}">
      <dgm:prSet/>
      <dgm:spPr/>
      <dgm:t>
        <a:bodyPr/>
        <a:lstStyle/>
        <a:p>
          <a:endParaRPr lang="en-US" sz="2000"/>
        </a:p>
      </dgm:t>
    </dgm:pt>
    <dgm:pt modelId="{E088A77B-DC9A-4D2B-898E-8B9112C2A19B}" type="sibTrans" cxnId="{8BA2A695-E3AB-4290-98C1-3CC2A271906F}">
      <dgm:prSet/>
      <dgm:spPr/>
      <dgm:t>
        <a:bodyPr/>
        <a:lstStyle/>
        <a:p>
          <a:endParaRPr lang="en-US" sz="2000"/>
        </a:p>
      </dgm:t>
    </dgm:pt>
    <dgm:pt modelId="{A3C48532-7E71-4660-A444-F324FBE358B2}">
      <dgm:prSet custT="1"/>
      <dgm:spPr/>
      <dgm:t>
        <a:bodyPr/>
        <a:lstStyle/>
        <a:p>
          <a:r>
            <a:rPr lang="el-GR" sz="1800"/>
            <a:t>Η Περιφέρεια </a:t>
          </a:r>
          <a:r>
            <a:rPr lang="el-GR" sz="1800" b="1"/>
            <a:t>Αττικής</a:t>
          </a:r>
          <a:r>
            <a:rPr lang="el-GR" sz="1800"/>
            <a:t> εξακολουθεί να εμφανίζει τον μεγαλύτερο μέσο όρο με </a:t>
          </a:r>
          <a:r>
            <a:rPr lang="el-GR" sz="1800" b="1"/>
            <a:t>8,15</a:t>
          </a:r>
          <a:r>
            <a:rPr lang="el-GR" sz="1800"/>
            <a:t> στρέμματα ανά παραγωγό (2015: 8,28 11 στρ./παρ.)</a:t>
          </a:r>
          <a:endParaRPr lang="en-US" sz="1800"/>
        </a:p>
      </dgm:t>
    </dgm:pt>
    <dgm:pt modelId="{1390C7A4-11ED-4996-996D-45354B5EB3C6}" type="parTrans" cxnId="{0C38FFD3-6111-434E-A370-54F190FE8694}">
      <dgm:prSet/>
      <dgm:spPr/>
      <dgm:t>
        <a:bodyPr/>
        <a:lstStyle/>
        <a:p>
          <a:endParaRPr lang="en-US" sz="2000"/>
        </a:p>
      </dgm:t>
    </dgm:pt>
    <dgm:pt modelId="{26168C4B-4DCB-425F-98E3-D413FF9B10F1}" type="sibTrans" cxnId="{0C38FFD3-6111-434E-A370-54F190FE8694}">
      <dgm:prSet/>
      <dgm:spPr/>
      <dgm:t>
        <a:bodyPr/>
        <a:lstStyle/>
        <a:p>
          <a:endParaRPr lang="en-US" sz="2000"/>
        </a:p>
      </dgm:t>
    </dgm:pt>
    <dgm:pt modelId="{CE6EDEE6-A6FD-4947-BB04-9FF5CE166D74}">
      <dgm:prSet custT="1"/>
      <dgm:spPr/>
      <dgm:t>
        <a:bodyPr/>
        <a:lstStyle/>
        <a:p>
          <a:r>
            <a:rPr lang="el-GR" sz="1800" dirty="0"/>
            <a:t>Η </a:t>
          </a:r>
          <a:r>
            <a:rPr lang="el-GR" sz="1800" b="1" dirty="0"/>
            <a:t>πλειοψηφία των Περιφερειών παρουσιάζει, έστω ελαφρά αύξηση του μέσου όρου εκτάσεων ανά παραγωγό</a:t>
          </a:r>
          <a:r>
            <a:rPr lang="el-GR" sz="1800" dirty="0"/>
            <a:t>, πλην της Αττικής, της Δ. Ελλάδας, του Ν. Αιγαίου, των Ιονίων Νήσων και της Κρήτης ,</a:t>
          </a:r>
          <a:endParaRPr lang="en-US" sz="1800" dirty="0"/>
        </a:p>
      </dgm:t>
    </dgm:pt>
    <dgm:pt modelId="{A700DF8C-A218-4BB5-B991-A69C7C1A9606}" type="parTrans" cxnId="{03263ABE-7A00-49F7-B6FF-BEBB1DEF555F}">
      <dgm:prSet/>
      <dgm:spPr/>
      <dgm:t>
        <a:bodyPr/>
        <a:lstStyle/>
        <a:p>
          <a:endParaRPr lang="en-US" sz="2000"/>
        </a:p>
      </dgm:t>
    </dgm:pt>
    <dgm:pt modelId="{216F15C3-28DC-4B2D-9932-1BA4BECE7806}" type="sibTrans" cxnId="{03263ABE-7A00-49F7-B6FF-BEBB1DEF555F}">
      <dgm:prSet/>
      <dgm:spPr/>
      <dgm:t>
        <a:bodyPr/>
        <a:lstStyle/>
        <a:p>
          <a:endParaRPr lang="en-US" sz="2000"/>
        </a:p>
      </dgm:t>
    </dgm:pt>
    <dgm:pt modelId="{0CE5C204-DA27-4674-B678-0300058076D9}">
      <dgm:prSet custT="1"/>
      <dgm:spPr/>
      <dgm:t>
        <a:bodyPr/>
        <a:lstStyle/>
        <a:p>
          <a:r>
            <a:rPr lang="el-GR" sz="1800"/>
            <a:t>Το γεγονός της </a:t>
          </a:r>
          <a:r>
            <a:rPr lang="el-GR" sz="1800" b="1"/>
            <a:t>αύξησης του μέσου όρου εκτάσεων ανά παραγωγό</a:t>
          </a:r>
          <a:r>
            <a:rPr lang="el-GR" sz="1800"/>
            <a:t> οφείλεται στην </a:t>
          </a:r>
          <a:r>
            <a:rPr lang="el-GR" sz="1800" b="1"/>
            <a:t>επίδραση του κριτηρίου αύξησης του μεγέθους των αμπελουργικών εκμεταλλεύσεων ,ως κύριου κριτηρίου προτεραιότητας στην χορήγηση Αδειών Φύτευσης.</a:t>
          </a:r>
          <a:endParaRPr lang="en-US" sz="1800"/>
        </a:p>
      </dgm:t>
    </dgm:pt>
    <dgm:pt modelId="{4BEF18F2-E584-48DF-B721-C0CD235E24B8}" type="parTrans" cxnId="{E640E750-96F8-4A8E-B9D7-06A1BBB666DF}">
      <dgm:prSet/>
      <dgm:spPr/>
      <dgm:t>
        <a:bodyPr/>
        <a:lstStyle/>
        <a:p>
          <a:endParaRPr lang="en-US" sz="2000"/>
        </a:p>
      </dgm:t>
    </dgm:pt>
    <dgm:pt modelId="{7D7AE814-C1CB-4321-958F-45DC2878F098}" type="sibTrans" cxnId="{E640E750-96F8-4A8E-B9D7-06A1BBB666DF}">
      <dgm:prSet/>
      <dgm:spPr/>
      <dgm:t>
        <a:bodyPr/>
        <a:lstStyle/>
        <a:p>
          <a:endParaRPr lang="en-US" sz="2000"/>
        </a:p>
      </dgm:t>
    </dgm:pt>
    <dgm:pt modelId="{682CBFF0-6C60-4618-B9AC-3D995BE869B4}">
      <dgm:prSet custT="1"/>
      <dgm:spPr/>
      <dgm:t>
        <a:bodyPr/>
        <a:lstStyle/>
        <a:p>
          <a:r>
            <a:rPr lang="el-GR" sz="1800"/>
            <a:t>Η ομολογουμένως </a:t>
          </a:r>
          <a:r>
            <a:rPr lang="el-GR" sz="1800" b="1"/>
            <a:t>μικρή και βραδεία επίδραση</a:t>
          </a:r>
          <a:r>
            <a:rPr lang="el-GR" sz="1800"/>
            <a:t> του ανωτέρω κριτηρίου ,στην αύξηση του μεγέθους του μέσου όρου επιφανείας των αμπελουργικών εκμεταλλεύσεων ,δεν μπορεί να αποτελέσει από </a:t>
          </a:r>
          <a:r>
            <a:rPr lang="el-GR" sz="1800" b="1"/>
            <a:t>μόνο του εργαλείο πολιτικής</a:t>
          </a:r>
          <a:r>
            <a:rPr lang="el-GR" sz="1800"/>
            <a:t> ,για την αντιμετώπιση του κατακερματισμένου κλήρου.</a:t>
          </a:r>
          <a:endParaRPr lang="en-US" sz="1800"/>
        </a:p>
      </dgm:t>
    </dgm:pt>
    <dgm:pt modelId="{9572B6BA-A897-45D0-8614-97A172BE319E}" type="parTrans" cxnId="{E3DB6101-99EB-42A4-B5D3-3FEA4DBDD766}">
      <dgm:prSet/>
      <dgm:spPr/>
      <dgm:t>
        <a:bodyPr/>
        <a:lstStyle/>
        <a:p>
          <a:endParaRPr lang="en-US" sz="2000"/>
        </a:p>
      </dgm:t>
    </dgm:pt>
    <dgm:pt modelId="{D8AF6C38-F53B-4147-B308-27AE48704249}" type="sibTrans" cxnId="{E3DB6101-99EB-42A4-B5D3-3FEA4DBDD766}">
      <dgm:prSet/>
      <dgm:spPr/>
      <dgm:t>
        <a:bodyPr/>
        <a:lstStyle/>
        <a:p>
          <a:endParaRPr lang="en-US" sz="2000"/>
        </a:p>
      </dgm:t>
    </dgm:pt>
    <dgm:pt modelId="{06E5D4A1-F50F-45D4-8A7D-EE385714B76B}">
      <dgm:prSet custT="1"/>
      <dgm:spPr/>
      <dgm:t>
        <a:bodyPr/>
        <a:lstStyle/>
        <a:p>
          <a:r>
            <a:rPr lang="el-GR" sz="1800" b="1"/>
            <a:t>Μείωση αριθμού παραγωγών</a:t>
          </a:r>
          <a:r>
            <a:rPr lang="el-GR" sz="1800"/>
            <a:t> μεταξύ </a:t>
          </a:r>
          <a:r>
            <a:rPr lang="el-GR" sz="1800" b="1"/>
            <a:t>2015 (155.560)</a:t>
          </a:r>
          <a:r>
            <a:rPr lang="el-GR" sz="1800"/>
            <a:t> και </a:t>
          </a:r>
          <a:r>
            <a:rPr lang="el-GR" sz="1800" b="1"/>
            <a:t>2023 (148.218)</a:t>
          </a:r>
          <a:r>
            <a:rPr lang="el-GR" sz="1800"/>
            <a:t> κατά 7.362 φυσικά πρόσωπα (4,72%).</a:t>
          </a:r>
          <a:endParaRPr lang="en-US" sz="1800"/>
        </a:p>
      </dgm:t>
    </dgm:pt>
    <dgm:pt modelId="{1944EC02-4DA4-40AF-8ADE-1FF5CD363ADC}" type="parTrans" cxnId="{516D37CC-CF9E-4A45-9A7A-271C5D573E93}">
      <dgm:prSet/>
      <dgm:spPr/>
      <dgm:t>
        <a:bodyPr/>
        <a:lstStyle/>
        <a:p>
          <a:endParaRPr lang="en-US" sz="2000"/>
        </a:p>
      </dgm:t>
    </dgm:pt>
    <dgm:pt modelId="{023EBFE3-194D-4045-81FC-61D60E4E2B1F}" type="sibTrans" cxnId="{516D37CC-CF9E-4A45-9A7A-271C5D573E93}">
      <dgm:prSet/>
      <dgm:spPr/>
      <dgm:t>
        <a:bodyPr/>
        <a:lstStyle/>
        <a:p>
          <a:endParaRPr lang="en-US" sz="2000"/>
        </a:p>
      </dgm:t>
    </dgm:pt>
    <dgm:pt modelId="{FF368B08-1929-4E6C-AC5C-711A2F334FDC}" type="pres">
      <dgm:prSet presAssocID="{DC32AFE2-871D-4E75-AAC6-9CFC81A12F2E}" presName="vert0" presStyleCnt="0">
        <dgm:presLayoutVars>
          <dgm:dir/>
          <dgm:animOne val="branch"/>
          <dgm:animLvl val="lvl"/>
        </dgm:presLayoutVars>
      </dgm:prSet>
      <dgm:spPr/>
    </dgm:pt>
    <dgm:pt modelId="{44EC90A8-EE05-4E1D-B6B5-4E9459E6F30E}" type="pres">
      <dgm:prSet presAssocID="{703F6260-5D8E-4D13-83AF-D25890EC7E5E}" presName="thickLine" presStyleLbl="alignNode1" presStyleIdx="0" presStyleCnt="6"/>
      <dgm:spPr/>
    </dgm:pt>
    <dgm:pt modelId="{C5A1BDD6-1FDB-4C07-AAE2-9370DA7D776A}" type="pres">
      <dgm:prSet presAssocID="{703F6260-5D8E-4D13-83AF-D25890EC7E5E}" presName="horz1" presStyleCnt="0"/>
      <dgm:spPr/>
    </dgm:pt>
    <dgm:pt modelId="{6A99191E-B9D3-4824-A98A-04C64DBBC116}" type="pres">
      <dgm:prSet presAssocID="{703F6260-5D8E-4D13-83AF-D25890EC7E5E}" presName="tx1" presStyleLbl="revTx" presStyleIdx="0" presStyleCnt="6"/>
      <dgm:spPr/>
    </dgm:pt>
    <dgm:pt modelId="{B5939BAF-FF53-4090-BA77-492AF7F62B32}" type="pres">
      <dgm:prSet presAssocID="{703F6260-5D8E-4D13-83AF-D25890EC7E5E}" presName="vert1" presStyleCnt="0"/>
      <dgm:spPr/>
    </dgm:pt>
    <dgm:pt modelId="{822B117F-303B-4451-94F7-D925E84CF8CD}" type="pres">
      <dgm:prSet presAssocID="{A3C48532-7E71-4660-A444-F324FBE358B2}" presName="thickLine" presStyleLbl="alignNode1" presStyleIdx="1" presStyleCnt="6"/>
      <dgm:spPr/>
    </dgm:pt>
    <dgm:pt modelId="{A9B9AF1D-B420-4725-B57C-F439ECFDE88C}" type="pres">
      <dgm:prSet presAssocID="{A3C48532-7E71-4660-A444-F324FBE358B2}" presName="horz1" presStyleCnt="0"/>
      <dgm:spPr/>
    </dgm:pt>
    <dgm:pt modelId="{B14F05F9-F8ED-402E-B2A0-45387FBC8AF8}" type="pres">
      <dgm:prSet presAssocID="{A3C48532-7E71-4660-A444-F324FBE358B2}" presName="tx1" presStyleLbl="revTx" presStyleIdx="1" presStyleCnt="6"/>
      <dgm:spPr/>
    </dgm:pt>
    <dgm:pt modelId="{9F1E49B3-CEEF-4B16-A2C9-F66814EEF0F0}" type="pres">
      <dgm:prSet presAssocID="{A3C48532-7E71-4660-A444-F324FBE358B2}" presName="vert1" presStyleCnt="0"/>
      <dgm:spPr/>
    </dgm:pt>
    <dgm:pt modelId="{12AE8183-D3A7-4790-BF82-B26A55375F18}" type="pres">
      <dgm:prSet presAssocID="{CE6EDEE6-A6FD-4947-BB04-9FF5CE166D74}" presName="thickLine" presStyleLbl="alignNode1" presStyleIdx="2" presStyleCnt="6"/>
      <dgm:spPr/>
    </dgm:pt>
    <dgm:pt modelId="{CA9F9FFD-9926-411B-AAE2-6064C28C9FDF}" type="pres">
      <dgm:prSet presAssocID="{CE6EDEE6-A6FD-4947-BB04-9FF5CE166D74}" presName="horz1" presStyleCnt="0"/>
      <dgm:spPr/>
    </dgm:pt>
    <dgm:pt modelId="{C079A3CF-15AF-4910-86D1-5F3B838FC554}" type="pres">
      <dgm:prSet presAssocID="{CE6EDEE6-A6FD-4947-BB04-9FF5CE166D74}" presName="tx1" presStyleLbl="revTx" presStyleIdx="2" presStyleCnt="6"/>
      <dgm:spPr/>
    </dgm:pt>
    <dgm:pt modelId="{2CE992D7-FE9C-400A-9605-F56FED5F5755}" type="pres">
      <dgm:prSet presAssocID="{CE6EDEE6-A6FD-4947-BB04-9FF5CE166D74}" presName="vert1" presStyleCnt="0"/>
      <dgm:spPr/>
    </dgm:pt>
    <dgm:pt modelId="{CA7C7A1B-97A6-4F7F-B8D9-C6B7669ED411}" type="pres">
      <dgm:prSet presAssocID="{0CE5C204-DA27-4674-B678-0300058076D9}" presName="thickLine" presStyleLbl="alignNode1" presStyleIdx="3" presStyleCnt="6"/>
      <dgm:spPr/>
    </dgm:pt>
    <dgm:pt modelId="{D925CB0B-E015-4717-B07A-710981425A90}" type="pres">
      <dgm:prSet presAssocID="{0CE5C204-DA27-4674-B678-0300058076D9}" presName="horz1" presStyleCnt="0"/>
      <dgm:spPr/>
    </dgm:pt>
    <dgm:pt modelId="{D8F68BE5-BC7F-4670-9657-289A30A79F90}" type="pres">
      <dgm:prSet presAssocID="{0CE5C204-DA27-4674-B678-0300058076D9}" presName="tx1" presStyleLbl="revTx" presStyleIdx="3" presStyleCnt="6"/>
      <dgm:spPr/>
    </dgm:pt>
    <dgm:pt modelId="{A56ED097-06E4-43DB-9D1C-5B4169235299}" type="pres">
      <dgm:prSet presAssocID="{0CE5C204-DA27-4674-B678-0300058076D9}" presName="vert1" presStyleCnt="0"/>
      <dgm:spPr/>
    </dgm:pt>
    <dgm:pt modelId="{19E95FE2-484C-439B-966C-131FCF4665D3}" type="pres">
      <dgm:prSet presAssocID="{682CBFF0-6C60-4618-B9AC-3D995BE869B4}" presName="thickLine" presStyleLbl="alignNode1" presStyleIdx="4" presStyleCnt="6"/>
      <dgm:spPr/>
    </dgm:pt>
    <dgm:pt modelId="{36A1D40A-440A-4102-8496-71EFBB2F2279}" type="pres">
      <dgm:prSet presAssocID="{682CBFF0-6C60-4618-B9AC-3D995BE869B4}" presName="horz1" presStyleCnt="0"/>
      <dgm:spPr/>
    </dgm:pt>
    <dgm:pt modelId="{B2F56EC6-6E65-43FD-B313-C2010C2A335A}" type="pres">
      <dgm:prSet presAssocID="{682CBFF0-6C60-4618-B9AC-3D995BE869B4}" presName="tx1" presStyleLbl="revTx" presStyleIdx="4" presStyleCnt="6"/>
      <dgm:spPr/>
    </dgm:pt>
    <dgm:pt modelId="{424AC8CA-465E-4577-A014-8D0E9954B23A}" type="pres">
      <dgm:prSet presAssocID="{682CBFF0-6C60-4618-B9AC-3D995BE869B4}" presName="vert1" presStyleCnt="0"/>
      <dgm:spPr/>
    </dgm:pt>
    <dgm:pt modelId="{ED1DA3AC-2686-4C62-BC12-F280F589CDF8}" type="pres">
      <dgm:prSet presAssocID="{06E5D4A1-F50F-45D4-8A7D-EE385714B76B}" presName="thickLine" presStyleLbl="alignNode1" presStyleIdx="5" presStyleCnt="6"/>
      <dgm:spPr/>
    </dgm:pt>
    <dgm:pt modelId="{6ED487B3-A3E2-49DD-AC7E-A85B468817D2}" type="pres">
      <dgm:prSet presAssocID="{06E5D4A1-F50F-45D4-8A7D-EE385714B76B}" presName="horz1" presStyleCnt="0"/>
      <dgm:spPr/>
    </dgm:pt>
    <dgm:pt modelId="{E2539296-A41A-4BA6-8DAF-44C3F497B360}" type="pres">
      <dgm:prSet presAssocID="{06E5D4A1-F50F-45D4-8A7D-EE385714B76B}" presName="tx1" presStyleLbl="revTx" presStyleIdx="5" presStyleCnt="6"/>
      <dgm:spPr/>
    </dgm:pt>
    <dgm:pt modelId="{98FCCB3F-F365-467B-A859-A9FEB9CA5770}" type="pres">
      <dgm:prSet presAssocID="{06E5D4A1-F50F-45D4-8A7D-EE385714B76B}" presName="vert1" presStyleCnt="0"/>
      <dgm:spPr/>
    </dgm:pt>
  </dgm:ptLst>
  <dgm:cxnLst>
    <dgm:cxn modelId="{E3DB6101-99EB-42A4-B5D3-3FEA4DBDD766}" srcId="{DC32AFE2-871D-4E75-AAC6-9CFC81A12F2E}" destId="{682CBFF0-6C60-4618-B9AC-3D995BE869B4}" srcOrd="4" destOrd="0" parTransId="{9572B6BA-A897-45D0-8614-97A172BE319E}" sibTransId="{D8AF6C38-F53B-4147-B308-27AE48704249}"/>
    <dgm:cxn modelId="{13812007-DA00-423A-BFFE-403ED6773658}" type="presOf" srcId="{0CE5C204-DA27-4674-B678-0300058076D9}" destId="{D8F68BE5-BC7F-4670-9657-289A30A79F90}" srcOrd="0" destOrd="0" presId="urn:microsoft.com/office/officeart/2008/layout/LinedList"/>
    <dgm:cxn modelId="{C412BD09-E2BD-4C10-9F95-A1A035C0B91E}" type="presOf" srcId="{DC32AFE2-871D-4E75-AAC6-9CFC81A12F2E}" destId="{FF368B08-1929-4E6C-AC5C-711A2F334FDC}" srcOrd="0" destOrd="0" presId="urn:microsoft.com/office/officeart/2008/layout/LinedList"/>
    <dgm:cxn modelId="{E640E750-96F8-4A8E-B9D7-06A1BBB666DF}" srcId="{DC32AFE2-871D-4E75-AAC6-9CFC81A12F2E}" destId="{0CE5C204-DA27-4674-B678-0300058076D9}" srcOrd="3" destOrd="0" parTransId="{4BEF18F2-E584-48DF-B721-C0CD235E24B8}" sibTransId="{7D7AE814-C1CB-4321-958F-45DC2878F098}"/>
    <dgm:cxn modelId="{C01C6C88-61D0-461F-A846-5E26A9A54768}" type="presOf" srcId="{06E5D4A1-F50F-45D4-8A7D-EE385714B76B}" destId="{E2539296-A41A-4BA6-8DAF-44C3F497B360}" srcOrd="0" destOrd="0" presId="urn:microsoft.com/office/officeart/2008/layout/LinedList"/>
    <dgm:cxn modelId="{8BA2A695-E3AB-4290-98C1-3CC2A271906F}" srcId="{DC32AFE2-871D-4E75-AAC6-9CFC81A12F2E}" destId="{703F6260-5D8E-4D13-83AF-D25890EC7E5E}" srcOrd="0" destOrd="0" parTransId="{64D0A644-06E1-468D-963E-98704D4BE816}" sibTransId="{E088A77B-DC9A-4D2B-898E-8B9112C2A19B}"/>
    <dgm:cxn modelId="{03263ABE-7A00-49F7-B6FF-BEBB1DEF555F}" srcId="{DC32AFE2-871D-4E75-AAC6-9CFC81A12F2E}" destId="{CE6EDEE6-A6FD-4947-BB04-9FF5CE166D74}" srcOrd="2" destOrd="0" parTransId="{A700DF8C-A218-4BB5-B991-A69C7C1A9606}" sibTransId="{216F15C3-28DC-4B2D-9932-1BA4BECE7806}"/>
    <dgm:cxn modelId="{01ECAABF-819D-4CAB-A0A1-EF6AA7D82A0F}" type="presOf" srcId="{CE6EDEE6-A6FD-4947-BB04-9FF5CE166D74}" destId="{C079A3CF-15AF-4910-86D1-5F3B838FC554}" srcOrd="0" destOrd="0" presId="urn:microsoft.com/office/officeart/2008/layout/LinedList"/>
    <dgm:cxn modelId="{516D37CC-CF9E-4A45-9A7A-271C5D573E93}" srcId="{DC32AFE2-871D-4E75-AAC6-9CFC81A12F2E}" destId="{06E5D4A1-F50F-45D4-8A7D-EE385714B76B}" srcOrd="5" destOrd="0" parTransId="{1944EC02-4DA4-40AF-8ADE-1FF5CD363ADC}" sibTransId="{023EBFE3-194D-4045-81FC-61D60E4E2B1F}"/>
    <dgm:cxn modelId="{0C38FFD3-6111-434E-A370-54F190FE8694}" srcId="{DC32AFE2-871D-4E75-AAC6-9CFC81A12F2E}" destId="{A3C48532-7E71-4660-A444-F324FBE358B2}" srcOrd="1" destOrd="0" parTransId="{1390C7A4-11ED-4996-996D-45354B5EB3C6}" sibTransId="{26168C4B-4DCB-425F-98E3-D413FF9B10F1}"/>
    <dgm:cxn modelId="{B5BDDDDB-45C0-4893-8521-DC47DF6BE5E7}" type="presOf" srcId="{703F6260-5D8E-4D13-83AF-D25890EC7E5E}" destId="{6A99191E-B9D3-4824-A98A-04C64DBBC116}" srcOrd="0" destOrd="0" presId="urn:microsoft.com/office/officeart/2008/layout/LinedList"/>
    <dgm:cxn modelId="{C34185E4-74C2-4C81-884F-5B711B8B1239}" type="presOf" srcId="{A3C48532-7E71-4660-A444-F324FBE358B2}" destId="{B14F05F9-F8ED-402E-B2A0-45387FBC8AF8}" srcOrd="0" destOrd="0" presId="urn:microsoft.com/office/officeart/2008/layout/LinedList"/>
    <dgm:cxn modelId="{888A0BE9-A13B-4316-82E4-8DA726A78A91}" type="presOf" srcId="{682CBFF0-6C60-4618-B9AC-3D995BE869B4}" destId="{B2F56EC6-6E65-43FD-B313-C2010C2A335A}" srcOrd="0" destOrd="0" presId="urn:microsoft.com/office/officeart/2008/layout/LinedList"/>
    <dgm:cxn modelId="{17BB0103-9416-48BB-A7BC-DDC02B6A4417}" type="presParOf" srcId="{FF368B08-1929-4E6C-AC5C-711A2F334FDC}" destId="{44EC90A8-EE05-4E1D-B6B5-4E9459E6F30E}" srcOrd="0" destOrd="0" presId="urn:microsoft.com/office/officeart/2008/layout/LinedList"/>
    <dgm:cxn modelId="{6EEF2C24-716A-4C9F-A811-F47234BA4394}" type="presParOf" srcId="{FF368B08-1929-4E6C-AC5C-711A2F334FDC}" destId="{C5A1BDD6-1FDB-4C07-AAE2-9370DA7D776A}" srcOrd="1" destOrd="0" presId="urn:microsoft.com/office/officeart/2008/layout/LinedList"/>
    <dgm:cxn modelId="{A43E39D2-67CD-4D80-8574-028337375C06}" type="presParOf" srcId="{C5A1BDD6-1FDB-4C07-AAE2-9370DA7D776A}" destId="{6A99191E-B9D3-4824-A98A-04C64DBBC116}" srcOrd="0" destOrd="0" presId="urn:microsoft.com/office/officeart/2008/layout/LinedList"/>
    <dgm:cxn modelId="{75B28588-191B-4FB3-A87D-1B40DF5D8841}" type="presParOf" srcId="{C5A1BDD6-1FDB-4C07-AAE2-9370DA7D776A}" destId="{B5939BAF-FF53-4090-BA77-492AF7F62B32}" srcOrd="1" destOrd="0" presId="urn:microsoft.com/office/officeart/2008/layout/LinedList"/>
    <dgm:cxn modelId="{7DAE1323-9E00-4A3A-8349-0AB90ADE8F01}" type="presParOf" srcId="{FF368B08-1929-4E6C-AC5C-711A2F334FDC}" destId="{822B117F-303B-4451-94F7-D925E84CF8CD}" srcOrd="2" destOrd="0" presId="urn:microsoft.com/office/officeart/2008/layout/LinedList"/>
    <dgm:cxn modelId="{2D1A4000-53B8-46D1-85C2-56A0BA280765}" type="presParOf" srcId="{FF368B08-1929-4E6C-AC5C-711A2F334FDC}" destId="{A9B9AF1D-B420-4725-B57C-F439ECFDE88C}" srcOrd="3" destOrd="0" presId="urn:microsoft.com/office/officeart/2008/layout/LinedList"/>
    <dgm:cxn modelId="{89960A9A-84A2-4CFA-91FA-DEBA43E39F55}" type="presParOf" srcId="{A9B9AF1D-B420-4725-B57C-F439ECFDE88C}" destId="{B14F05F9-F8ED-402E-B2A0-45387FBC8AF8}" srcOrd="0" destOrd="0" presId="urn:microsoft.com/office/officeart/2008/layout/LinedList"/>
    <dgm:cxn modelId="{DC5D706D-D37C-46A0-86B3-02E1814E1A78}" type="presParOf" srcId="{A9B9AF1D-B420-4725-B57C-F439ECFDE88C}" destId="{9F1E49B3-CEEF-4B16-A2C9-F66814EEF0F0}" srcOrd="1" destOrd="0" presId="urn:microsoft.com/office/officeart/2008/layout/LinedList"/>
    <dgm:cxn modelId="{C1E95404-D78B-4595-AB44-5BA36EB68E0A}" type="presParOf" srcId="{FF368B08-1929-4E6C-AC5C-711A2F334FDC}" destId="{12AE8183-D3A7-4790-BF82-B26A55375F18}" srcOrd="4" destOrd="0" presId="urn:microsoft.com/office/officeart/2008/layout/LinedList"/>
    <dgm:cxn modelId="{C79480F2-8066-4041-AB0F-835124443BBB}" type="presParOf" srcId="{FF368B08-1929-4E6C-AC5C-711A2F334FDC}" destId="{CA9F9FFD-9926-411B-AAE2-6064C28C9FDF}" srcOrd="5" destOrd="0" presId="urn:microsoft.com/office/officeart/2008/layout/LinedList"/>
    <dgm:cxn modelId="{8FE54D5E-FE31-4E3C-A55E-83C142F58177}" type="presParOf" srcId="{CA9F9FFD-9926-411B-AAE2-6064C28C9FDF}" destId="{C079A3CF-15AF-4910-86D1-5F3B838FC554}" srcOrd="0" destOrd="0" presId="urn:microsoft.com/office/officeart/2008/layout/LinedList"/>
    <dgm:cxn modelId="{C5E60926-4B55-4DB0-B874-29BAED7EA1A2}" type="presParOf" srcId="{CA9F9FFD-9926-411B-AAE2-6064C28C9FDF}" destId="{2CE992D7-FE9C-400A-9605-F56FED5F5755}" srcOrd="1" destOrd="0" presId="urn:microsoft.com/office/officeart/2008/layout/LinedList"/>
    <dgm:cxn modelId="{BC460A60-C423-49E4-B3FE-69E202A55178}" type="presParOf" srcId="{FF368B08-1929-4E6C-AC5C-711A2F334FDC}" destId="{CA7C7A1B-97A6-4F7F-B8D9-C6B7669ED411}" srcOrd="6" destOrd="0" presId="urn:microsoft.com/office/officeart/2008/layout/LinedList"/>
    <dgm:cxn modelId="{C959C977-E074-4CB4-ABAA-66BF8D2AE3BD}" type="presParOf" srcId="{FF368B08-1929-4E6C-AC5C-711A2F334FDC}" destId="{D925CB0B-E015-4717-B07A-710981425A90}" srcOrd="7" destOrd="0" presId="urn:microsoft.com/office/officeart/2008/layout/LinedList"/>
    <dgm:cxn modelId="{6C73B251-5FAC-4F54-823C-CB8834A00020}" type="presParOf" srcId="{D925CB0B-E015-4717-B07A-710981425A90}" destId="{D8F68BE5-BC7F-4670-9657-289A30A79F90}" srcOrd="0" destOrd="0" presId="urn:microsoft.com/office/officeart/2008/layout/LinedList"/>
    <dgm:cxn modelId="{FA239842-CBEF-4FD4-AF65-351BEDA996D9}" type="presParOf" srcId="{D925CB0B-E015-4717-B07A-710981425A90}" destId="{A56ED097-06E4-43DB-9D1C-5B4169235299}" srcOrd="1" destOrd="0" presId="urn:microsoft.com/office/officeart/2008/layout/LinedList"/>
    <dgm:cxn modelId="{BC25F15B-3EFE-426F-90AF-94AF3385DA4F}" type="presParOf" srcId="{FF368B08-1929-4E6C-AC5C-711A2F334FDC}" destId="{19E95FE2-484C-439B-966C-131FCF4665D3}" srcOrd="8" destOrd="0" presId="urn:microsoft.com/office/officeart/2008/layout/LinedList"/>
    <dgm:cxn modelId="{45FC439D-4BC9-43FD-838E-40C0ED9ACDED}" type="presParOf" srcId="{FF368B08-1929-4E6C-AC5C-711A2F334FDC}" destId="{36A1D40A-440A-4102-8496-71EFBB2F2279}" srcOrd="9" destOrd="0" presId="urn:microsoft.com/office/officeart/2008/layout/LinedList"/>
    <dgm:cxn modelId="{336EAA28-CE80-43BE-9E86-A3729E86DA6D}" type="presParOf" srcId="{36A1D40A-440A-4102-8496-71EFBB2F2279}" destId="{B2F56EC6-6E65-43FD-B313-C2010C2A335A}" srcOrd="0" destOrd="0" presId="urn:microsoft.com/office/officeart/2008/layout/LinedList"/>
    <dgm:cxn modelId="{2F76AD65-5F70-4EB9-A814-DAA5B93A2A28}" type="presParOf" srcId="{36A1D40A-440A-4102-8496-71EFBB2F2279}" destId="{424AC8CA-465E-4577-A014-8D0E9954B23A}" srcOrd="1" destOrd="0" presId="urn:microsoft.com/office/officeart/2008/layout/LinedList"/>
    <dgm:cxn modelId="{4B4FB6A4-6086-498A-8E44-47FB02D6BD8D}" type="presParOf" srcId="{FF368B08-1929-4E6C-AC5C-711A2F334FDC}" destId="{ED1DA3AC-2686-4C62-BC12-F280F589CDF8}" srcOrd="10" destOrd="0" presId="urn:microsoft.com/office/officeart/2008/layout/LinedList"/>
    <dgm:cxn modelId="{1AC92D4D-B9F5-45E5-A213-8D1426B91D9D}" type="presParOf" srcId="{FF368B08-1929-4E6C-AC5C-711A2F334FDC}" destId="{6ED487B3-A3E2-49DD-AC7E-A85B468817D2}" srcOrd="11" destOrd="0" presId="urn:microsoft.com/office/officeart/2008/layout/LinedList"/>
    <dgm:cxn modelId="{5D6773DA-0D39-42CA-8B21-1CB585809424}" type="presParOf" srcId="{6ED487B3-A3E2-49DD-AC7E-A85B468817D2}" destId="{E2539296-A41A-4BA6-8DAF-44C3F497B360}" srcOrd="0" destOrd="0" presId="urn:microsoft.com/office/officeart/2008/layout/LinedList"/>
    <dgm:cxn modelId="{449F71BF-C2EA-43D3-8F81-DE79AACE410A}" type="presParOf" srcId="{6ED487B3-A3E2-49DD-AC7E-A85B468817D2}" destId="{98FCCB3F-F365-467B-A859-A9FEB9CA57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5E987-1B7D-4A11-B27B-C82256F9682A}"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CCC0DE61-D622-430F-AC44-D1FF5C169520}">
      <dgm:prSet/>
      <dgm:spPr/>
      <dgm:t>
        <a:bodyPr/>
        <a:lstStyle/>
        <a:p>
          <a:r>
            <a:rPr lang="el-GR"/>
            <a:t>Έως </a:t>
          </a:r>
          <a:r>
            <a:rPr lang="el-GR" b="1"/>
            <a:t>10 στρέμματα</a:t>
          </a:r>
          <a:r>
            <a:rPr lang="el-GR"/>
            <a:t> κατέχουν το </a:t>
          </a:r>
          <a:r>
            <a:rPr lang="el-GR" b="1"/>
            <a:t>91,29%</a:t>
          </a:r>
          <a:r>
            <a:rPr lang="el-GR"/>
            <a:t> των παραγωγών, η συνολική έκταση των οποίων αντιπροσωπεύει το </a:t>
          </a:r>
          <a:r>
            <a:rPr lang="el-GR" b="1"/>
            <a:t>49,78%</a:t>
          </a:r>
          <a:r>
            <a:rPr lang="el-GR"/>
            <a:t> των συνολικών εκτάσεων της χώρας</a:t>
          </a:r>
          <a:endParaRPr lang="en-US"/>
        </a:p>
      </dgm:t>
    </dgm:pt>
    <dgm:pt modelId="{C88CA45A-2FAE-46FB-9F31-885BFB7A7CD7}" type="parTrans" cxnId="{02D854B4-6C96-464A-B8A5-E2C8B45584FA}">
      <dgm:prSet/>
      <dgm:spPr/>
      <dgm:t>
        <a:bodyPr/>
        <a:lstStyle/>
        <a:p>
          <a:endParaRPr lang="en-US"/>
        </a:p>
      </dgm:t>
    </dgm:pt>
    <dgm:pt modelId="{97216853-D2A9-412A-A202-EE96A0BD478D}" type="sibTrans" cxnId="{02D854B4-6C96-464A-B8A5-E2C8B45584FA}">
      <dgm:prSet/>
      <dgm:spPr/>
      <dgm:t>
        <a:bodyPr/>
        <a:lstStyle/>
        <a:p>
          <a:endParaRPr lang="en-US"/>
        </a:p>
      </dgm:t>
    </dgm:pt>
    <dgm:pt modelId="{881B4042-8C46-48AA-9EDC-C57C63087A19}">
      <dgm:prSet/>
      <dgm:spPr/>
      <dgm:t>
        <a:bodyPr/>
        <a:lstStyle/>
        <a:p>
          <a:r>
            <a:rPr lang="el-GR"/>
            <a:t>Έως </a:t>
          </a:r>
          <a:r>
            <a:rPr lang="el-GR" b="1"/>
            <a:t>20 στρέμματα</a:t>
          </a:r>
          <a:r>
            <a:rPr lang="el-GR"/>
            <a:t> κατέχουν το </a:t>
          </a:r>
          <a:r>
            <a:rPr lang="el-GR" b="1"/>
            <a:t>96,74%</a:t>
          </a:r>
          <a:r>
            <a:rPr lang="el-GR"/>
            <a:t> των παραγωγών, η συνολική έκταση των οποίων αντιπροσωπεύει το </a:t>
          </a:r>
          <a:r>
            <a:rPr lang="el-GR" b="1"/>
            <a:t>67,74%</a:t>
          </a:r>
          <a:r>
            <a:rPr lang="el-GR"/>
            <a:t> των συνολικών εκτάσεων της χώρας</a:t>
          </a:r>
          <a:endParaRPr lang="en-US"/>
        </a:p>
      </dgm:t>
    </dgm:pt>
    <dgm:pt modelId="{1AA5B9B2-7D29-4B4B-94EA-0872C5853C72}" type="parTrans" cxnId="{B463B4BE-3179-4FE5-B6A4-3139422477B1}">
      <dgm:prSet/>
      <dgm:spPr/>
      <dgm:t>
        <a:bodyPr/>
        <a:lstStyle/>
        <a:p>
          <a:endParaRPr lang="en-US"/>
        </a:p>
      </dgm:t>
    </dgm:pt>
    <dgm:pt modelId="{08DB8F4C-3D91-471D-B5BA-26BB8CF5AD8E}" type="sibTrans" cxnId="{B463B4BE-3179-4FE5-B6A4-3139422477B1}">
      <dgm:prSet/>
      <dgm:spPr/>
      <dgm:t>
        <a:bodyPr/>
        <a:lstStyle/>
        <a:p>
          <a:endParaRPr lang="en-US"/>
        </a:p>
      </dgm:t>
    </dgm:pt>
    <dgm:pt modelId="{C68F6009-E056-4605-9AB3-241DE6C08631}">
      <dgm:prSet/>
      <dgm:spPr/>
      <dgm:t>
        <a:bodyPr/>
        <a:lstStyle/>
        <a:p>
          <a:r>
            <a:rPr lang="el-GR" dirty="0"/>
            <a:t>Έως </a:t>
          </a:r>
          <a:r>
            <a:rPr lang="el-GR" b="1" dirty="0"/>
            <a:t>30 στρέμματα </a:t>
          </a:r>
          <a:r>
            <a:rPr lang="el-GR" dirty="0"/>
            <a:t>κατέχουν το </a:t>
          </a:r>
          <a:r>
            <a:rPr lang="el-GR" b="1" dirty="0"/>
            <a:t>98,41%</a:t>
          </a:r>
          <a:r>
            <a:rPr lang="el-GR" dirty="0"/>
            <a:t> των παραγωγών, η συνολική έκταση των οποίων αντιπροσωπεύει το </a:t>
          </a:r>
          <a:r>
            <a:rPr lang="el-GR" b="1" dirty="0"/>
            <a:t>77,47%</a:t>
          </a:r>
          <a:r>
            <a:rPr lang="el-GR" dirty="0"/>
            <a:t> των συνολικών εκτάσεων της χώρας</a:t>
          </a:r>
          <a:endParaRPr lang="en-US" dirty="0"/>
        </a:p>
      </dgm:t>
    </dgm:pt>
    <dgm:pt modelId="{353B2B2B-FF0B-4623-A86D-C76DBE622CBD}" type="parTrans" cxnId="{945C01AA-ACB8-49D7-9CF9-C08B8ABEB074}">
      <dgm:prSet/>
      <dgm:spPr/>
      <dgm:t>
        <a:bodyPr/>
        <a:lstStyle/>
        <a:p>
          <a:endParaRPr lang="en-US"/>
        </a:p>
      </dgm:t>
    </dgm:pt>
    <dgm:pt modelId="{D702CF40-65ED-40AC-92C9-2A27878BE7A8}" type="sibTrans" cxnId="{945C01AA-ACB8-49D7-9CF9-C08B8ABEB074}">
      <dgm:prSet/>
      <dgm:spPr/>
      <dgm:t>
        <a:bodyPr/>
        <a:lstStyle/>
        <a:p>
          <a:endParaRPr lang="en-US"/>
        </a:p>
      </dgm:t>
    </dgm:pt>
    <dgm:pt modelId="{DA30C4FF-C743-4B19-B04F-E29240B0F185}">
      <dgm:prSet/>
      <dgm:spPr/>
      <dgm:t>
        <a:bodyPr/>
        <a:lstStyle/>
        <a:p>
          <a:r>
            <a:rPr lang="el-GR"/>
            <a:t>Έως </a:t>
          </a:r>
          <a:r>
            <a:rPr lang="el-GR" b="1"/>
            <a:t>50 στρέμματα</a:t>
          </a:r>
          <a:r>
            <a:rPr lang="el-GR"/>
            <a:t> κατέχουν το </a:t>
          </a:r>
          <a:r>
            <a:rPr lang="el-GR" b="1"/>
            <a:t>99,47%</a:t>
          </a:r>
          <a:r>
            <a:rPr lang="el-GR"/>
            <a:t> των παραγωγών, η συνολική έκταση των οποίων αντιπροσωπεύει το </a:t>
          </a:r>
          <a:r>
            <a:rPr lang="el-GR" b="1"/>
            <a:t>87,09%</a:t>
          </a:r>
          <a:r>
            <a:rPr lang="el-GR"/>
            <a:t> των συνολικών εκτάσεων της χώρας</a:t>
          </a:r>
          <a:endParaRPr lang="en-US"/>
        </a:p>
      </dgm:t>
    </dgm:pt>
    <dgm:pt modelId="{2607E673-2933-4FB7-A0E1-DBD259048CFD}" type="parTrans" cxnId="{6672A65A-800A-4523-93CA-A7D1119EAB9E}">
      <dgm:prSet/>
      <dgm:spPr/>
      <dgm:t>
        <a:bodyPr/>
        <a:lstStyle/>
        <a:p>
          <a:endParaRPr lang="en-US"/>
        </a:p>
      </dgm:t>
    </dgm:pt>
    <dgm:pt modelId="{3A4B48F1-C69E-435F-B75E-C23DF775B74F}" type="sibTrans" cxnId="{6672A65A-800A-4523-93CA-A7D1119EAB9E}">
      <dgm:prSet/>
      <dgm:spPr/>
      <dgm:t>
        <a:bodyPr/>
        <a:lstStyle/>
        <a:p>
          <a:endParaRPr lang="en-US"/>
        </a:p>
      </dgm:t>
    </dgm:pt>
    <dgm:pt modelId="{738C68A2-AB2C-4653-AFF4-217D31ED32E8}">
      <dgm:prSet/>
      <dgm:spPr/>
      <dgm:t>
        <a:bodyPr/>
        <a:lstStyle/>
        <a:p>
          <a:r>
            <a:rPr lang="el-GR" dirty="0"/>
            <a:t>Εάν υποθέσουμε ότι τα </a:t>
          </a:r>
          <a:r>
            <a:rPr lang="el-GR" b="1" dirty="0"/>
            <a:t>50 στρέμματα</a:t>
          </a:r>
          <a:r>
            <a:rPr lang="el-GR" dirty="0"/>
            <a:t> (και άνω) αποτελούν την </a:t>
          </a:r>
          <a:r>
            <a:rPr lang="el-GR" b="1" dirty="0"/>
            <a:t>ελάχιστη προϋπόθεση από πλευράς έκτασης αμπελώνα για την βιωσιμότητα της εκμετάλλευσης</a:t>
          </a:r>
          <a:r>
            <a:rPr lang="el-GR" dirty="0"/>
            <a:t> ,την προϋπόθεση αυτή ( 50 στρέμματα και άνω) ,εκπληρώνουν το </a:t>
          </a:r>
          <a:r>
            <a:rPr lang="el-GR" b="1" dirty="0"/>
            <a:t>0,53%</a:t>
          </a:r>
          <a:r>
            <a:rPr lang="el-GR" dirty="0"/>
            <a:t> </a:t>
          </a:r>
          <a:r>
            <a:rPr lang="el-GR" b="1" dirty="0"/>
            <a:t>των παραγωγών</a:t>
          </a:r>
          <a:r>
            <a:rPr lang="el-GR" dirty="0"/>
            <a:t> (787 ιδιοκτήτες), οι οποίοι κατέχουν </a:t>
          </a:r>
          <a:r>
            <a:rPr lang="el-GR" b="1" dirty="0"/>
            <a:t>12,91%</a:t>
          </a:r>
          <a:r>
            <a:rPr lang="el-GR" dirty="0"/>
            <a:t> </a:t>
          </a:r>
          <a:r>
            <a:rPr lang="el-GR" b="1" dirty="0"/>
            <a:t>των συνολικών εκτάσεων της χώρας</a:t>
          </a:r>
          <a:r>
            <a:rPr lang="el-GR" dirty="0"/>
            <a:t> (78.685,6 στρέμματα)</a:t>
          </a:r>
          <a:endParaRPr lang="en-US" dirty="0"/>
        </a:p>
      </dgm:t>
    </dgm:pt>
    <dgm:pt modelId="{4CEF2A49-6EB6-4A8B-B72A-C361995E9BAB}" type="parTrans" cxnId="{7125EF48-A123-484D-8102-F0C5EBAAC9C1}">
      <dgm:prSet/>
      <dgm:spPr/>
      <dgm:t>
        <a:bodyPr/>
        <a:lstStyle/>
        <a:p>
          <a:endParaRPr lang="en-US"/>
        </a:p>
      </dgm:t>
    </dgm:pt>
    <dgm:pt modelId="{69AEA457-3043-45E1-A709-1CDBBB6B71EA}" type="sibTrans" cxnId="{7125EF48-A123-484D-8102-F0C5EBAAC9C1}">
      <dgm:prSet/>
      <dgm:spPr/>
      <dgm:t>
        <a:bodyPr/>
        <a:lstStyle/>
        <a:p>
          <a:endParaRPr lang="en-US"/>
        </a:p>
      </dgm:t>
    </dgm:pt>
    <dgm:pt modelId="{0D53526E-84FD-4CA1-BE0B-5184FBE51EB4}">
      <dgm:prSet/>
      <dgm:spPr/>
      <dgm:t>
        <a:bodyPr/>
        <a:lstStyle/>
        <a:p>
          <a:r>
            <a:rPr lang="el-GR" dirty="0"/>
            <a:t>Αντίστοιχα συνάγεται ότι, ανεξάρτητα από το εάν η αμπελοκαλλιέργεια αποτελεί συμπληρωματική ή όχι καλλιέργεια ,με απόλυτα οικονομικούς όρους ,</a:t>
          </a:r>
          <a:r>
            <a:rPr lang="el-GR" b="1" dirty="0"/>
            <a:t>το 99,47% των παραγωγών</a:t>
          </a:r>
          <a:r>
            <a:rPr lang="el-GR" dirty="0"/>
            <a:t> (147.431 ιδιοκτήτες) ,οι οποίοι κατέχουν το </a:t>
          </a:r>
          <a:r>
            <a:rPr lang="el-GR" b="1" dirty="0"/>
            <a:t>87,9% των συνολικών εκτάσεων της χώρας</a:t>
          </a:r>
          <a:r>
            <a:rPr lang="el-GR" dirty="0"/>
            <a:t> , αντιμετωπίζουν  σχετικά ή απόλυτα προβλήματα βιωσιμότητας ,που συναρτώνται κυρίως με την ετήσια απόδοση του αμπελώνα και τις τιμές της σταφυλικής παραγωγής .</a:t>
          </a:r>
          <a:endParaRPr lang="en-US" dirty="0"/>
        </a:p>
      </dgm:t>
    </dgm:pt>
    <dgm:pt modelId="{9FCBAD45-1C40-469B-81F5-BC4712804989}" type="parTrans" cxnId="{931CE40F-54B2-4872-8712-200BD1F0CD01}">
      <dgm:prSet/>
      <dgm:spPr/>
      <dgm:t>
        <a:bodyPr/>
        <a:lstStyle/>
        <a:p>
          <a:endParaRPr lang="en-US"/>
        </a:p>
      </dgm:t>
    </dgm:pt>
    <dgm:pt modelId="{B01355FC-4A41-4481-BA5F-4179D9A0D99A}" type="sibTrans" cxnId="{931CE40F-54B2-4872-8712-200BD1F0CD01}">
      <dgm:prSet/>
      <dgm:spPr/>
      <dgm:t>
        <a:bodyPr/>
        <a:lstStyle/>
        <a:p>
          <a:endParaRPr lang="en-US"/>
        </a:p>
      </dgm:t>
    </dgm:pt>
    <dgm:pt modelId="{0B99805D-F1C7-4237-8B09-F92E4C1CC144}" type="pres">
      <dgm:prSet presAssocID="{65F5E987-1B7D-4A11-B27B-C82256F9682A}" presName="diagram" presStyleCnt="0">
        <dgm:presLayoutVars>
          <dgm:dir/>
          <dgm:resizeHandles val="exact"/>
        </dgm:presLayoutVars>
      </dgm:prSet>
      <dgm:spPr/>
    </dgm:pt>
    <dgm:pt modelId="{DF09E1A1-FD58-42FD-B831-1A99CDC9A6A2}" type="pres">
      <dgm:prSet presAssocID="{CCC0DE61-D622-430F-AC44-D1FF5C169520}" presName="node" presStyleLbl="node1" presStyleIdx="0" presStyleCnt="6">
        <dgm:presLayoutVars>
          <dgm:bulletEnabled val="1"/>
        </dgm:presLayoutVars>
      </dgm:prSet>
      <dgm:spPr/>
    </dgm:pt>
    <dgm:pt modelId="{090542AF-0639-4282-BC33-705A315FCDC7}" type="pres">
      <dgm:prSet presAssocID="{97216853-D2A9-412A-A202-EE96A0BD478D}" presName="sibTrans" presStyleCnt="0"/>
      <dgm:spPr/>
    </dgm:pt>
    <dgm:pt modelId="{CD799EEB-E51F-48BB-8C77-CCB9A112406E}" type="pres">
      <dgm:prSet presAssocID="{881B4042-8C46-48AA-9EDC-C57C63087A19}" presName="node" presStyleLbl="node1" presStyleIdx="1" presStyleCnt="6">
        <dgm:presLayoutVars>
          <dgm:bulletEnabled val="1"/>
        </dgm:presLayoutVars>
      </dgm:prSet>
      <dgm:spPr/>
    </dgm:pt>
    <dgm:pt modelId="{9D2A22AE-2388-44FF-87EA-EFBE736EF7CE}" type="pres">
      <dgm:prSet presAssocID="{08DB8F4C-3D91-471D-B5BA-26BB8CF5AD8E}" presName="sibTrans" presStyleCnt="0"/>
      <dgm:spPr/>
    </dgm:pt>
    <dgm:pt modelId="{1994E228-3CA1-4F81-B6BE-828B02B90431}" type="pres">
      <dgm:prSet presAssocID="{C68F6009-E056-4605-9AB3-241DE6C08631}" presName="node" presStyleLbl="node1" presStyleIdx="2" presStyleCnt="6">
        <dgm:presLayoutVars>
          <dgm:bulletEnabled val="1"/>
        </dgm:presLayoutVars>
      </dgm:prSet>
      <dgm:spPr/>
    </dgm:pt>
    <dgm:pt modelId="{FC508FD3-3FAC-4EA1-916C-488493273A02}" type="pres">
      <dgm:prSet presAssocID="{D702CF40-65ED-40AC-92C9-2A27878BE7A8}" presName="sibTrans" presStyleCnt="0"/>
      <dgm:spPr/>
    </dgm:pt>
    <dgm:pt modelId="{366D3AE7-DF10-4662-9FA2-65ECABDDE6D5}" type="pres">
      <dgm:prSet presAssocID="{DA30C4FF-C743-4B19-B04F-E29240B0F185}" presName="node" presStyleLbl="node1" presStyleIdx="3" presStyleCnt="6">
        <dgm:presLayoutVars>
          <dgm:bulletEnabled val="1"/>
        </dgm:presLayoutVars>
      </dgm:prSet>
      <dgm:spPr/>
    </dgm:pt>
    <dgm:pt modelId="{30E3EC0A-DEA2-448A-A8FC-F88FCEC2EF53}" type="pres">
      <dgm:prSet presAssocID="{3A4B48F1-C69E-435F-B75E-C23DF775B74F}" presName="sibTrans" presStyleCnt="0"/>
      <dgm:spPr/>
    </dgm:pt>
    <dgm:pt modelId="{738A943D-B349-4B59-BC3F-A3BC247210D7}" type="pres">
      <dgm:prSet presAssocID="{738C68A2-AB2C-4653-AFF4-217D31ED32E8}" presName="node" presStyleLbl="node1" presStyleIdx="4" presStyleCnt="6">
        <dgm:presLayoutVars>
          <dgm:bulletEnabled val="1"/>
        </dgm:presLayoutVars>
      </dgm:prSet>
      <dgm:spPr/>
    </dgm:pt>
    <dgm:pt modelId="{4471C2A5-AFE3-4CE5-89E0-EC4BF1B91B14}" type="pres">
      <dgm:prSet presAssocID="{69AEA457-3043-45E1-A709-1CDBBB6B71EA}" presName="sibTrans" presStyleCnt="0"/>
      <dgm:spPr/>
    </dgm:pt>
    <dgm:pt modelId="{125F1DBD-DACD-4C6F-A0FE-52E428781DC3}" type="pres">
      <dgm:prSet presAssocID="{0D53526E-84FD-4CA1-BE0B-5184FBE51EB4}" presName="node" presStyleLbl="node1" presStyleIdx="5" presStyleCnt="6">
        <dgm:presLayoutVars>
          <dgm:bulletEnabled val="1"/>
        </dgm:presLayoutVars>
      </dgm:prSet>
      <dgm:spPr/>
    </dgm:pt>
  </dgm:ptLst>
  <dgm:cxnLst>
    <dgm:cxn modelId="{3138E90B-7D34-4D86-A85D-D389F886C929}" type="presOf" srcId="{C68F6009-E056-4605-9AB3-241DE6C08631}" destId="{1994E228-3CA1-4F81-B6BE-828B02B90431}" srcOrd="0" destOrd="0" presId="urn:microsoft.com/office/officeart/2005/8/layout/default"/>
    <dgm:cxn modelId="{931CE40F-54B2-4872-8712-200BD1F0CD01}" srcId="{65F5E987-1B7D-4A11-B27B-C82256F9682A}" destId="{0D53526E-84FD-4CA1-BE0B-5184FBE51EB4}" srcOrd="5" destOrd="0" parTransId="{9FCBAD45-1C40-469B-81F5-BC4712804989}" sibTransId="{B01355FC-4A41-4481-BA5F-4179D9A0D99A}"/>
    <dgm:cxn modelId="{330FF123-8397-4C0E-B4E7-5E6CC5DD9F7D}" type="presOf" srcId="{DA30C4FF-C743-4B19-B04F-E29240B0F185}" destId="{366D3AE7-DF10-4662-9FA2-65ECABDDE6D5}" srcOrd="0" destOrd="0" presId="urn:microsoft.com/office/officeart/2005/8/layout/default"/>
    <dgm:cxn modelId="{7125EF48-A123-484D-8102-F0C5EBAAC9C1}" srcId="{65F5E987-1B7D-4A11-B27B-C82256F9682A}" destId="{738C68A2-AB2C-4653-AFF4-217D31ED32E8}" srcOrd="4" destOrd="0" parTransId="{4CEF2A49-6EB6-4A8B-B72A-C361995E9BAB}" sibTransId="{69AEA457-3043-45E1-A709-1CDBBB6B71EA}"/>
    <dgm:cxn modelId="{D1CF2E4E-F6A9-4EF3-BFBB-6EBBB7E02807}" type="presOf" srcId="{0D53526E-84FD-4CA1-BE0B-5184FBE51EB4}" destId="{125F1DBD-DACD-4C6F-A0FE-52E428781DC3}" srcOrd="0" destOrd="0" presId="urn:microsoft.com/office/officeart/2005/8/layout/default"/>
    <dgm:cxn modelId="{6672A65A-800A-4523-93CA-A7D1119EAB9E}" srcId="{65F5E987-1B7D-4A11-B27B-C82256F9682A}" destId="{DA30C4FF-C743-4B19-B04F-E29240B0F185}" srcOrd="3" destOrd="0" parTransId="{2607E673-2933-4FB7-A0E1-DBD259048CFD}" sibTransId="{3A4B48F1-C69E-435F-B75E-C23DF775B74F}"/>
    <dgm:cxn modelId="{E236A792-4DA6-40C3-8E66-64F7B5A4277B}" type="presOf" srcId="{CCC0DE61-D622-430F-AC44-D1FF5C169520}" destId="{DF09E1A1-FD58-42FD-B831-1A99CDC9A6A2}" srcOrd="0" destOrd="0" presId="urn:microsoft.com/office/officeart/2005/8/layout/default"/>
    <dgm:cxn modelId="{FEDB4799-1DC7-4C0E-9C31-5FB6287E34AA}" type="presOf" srcId="{881B4042-8C46-48AA-9EDC-C57C63087A19}" destId="{CD799EEB-E51F-48BB-8C77-CCB9A112406E}" srcOrd="0" destOrd="0" presId="urn:microsoft.com/office/officeart/2005/8/layout/default"/>
    <dgm:cxn modelId="{945C01AA-ACB8-49D7-9CF9-C08B8ABEB074}" srcId="{65F5E987-1B7D-4A11-B27B-C82256F9682A}" destId="{C68F6009-E056-4605-9AB3-241DE6C08631}" srcOrd="2" destOrd="0" parTransId="{353B2B2B-FF0B-4623-A86D-C76DBE622CBD}" sibTransId="{D702CF40-65ED-40AC-92C9-2A27878BE7A8}"/>
    <dgm:cxn modelId="{02D854B4-6C96-464A-B8A5-E2C8B45584FA}" srcId="{65F5E987-1B7D-4A11-B27B-C82256F9682A}" destId="{CCC0DE61-D622-430F-AC44-D1FF5C169520}" srcOrd="0" destOrd="0" parTransId="{C88CA45A-2FAE-46FB-9F31-885BFB7A7CD7}" sibTransId="{97216853-D2A9-412A-A202-EE96A0BD478D}"/>
    <dgm:cxn modelId="{B463B4BE-3179-4FE5-B6A4-3139422477B1}" srcId="{65F5E987-1B7D-4A11-B27B-C82256F9682A}" destId="{881B4042-8C46-48AA-9EDC-C57C63087A19}" srcOrd="1" destOrd="0" parTransId="{1AA5B9B2-7D29-4B4B-94EA-0872C5853C72}" sibTransId="{08DB8F4C-3D91-471D-B5BA-26BB8CF5AD8E}"/>
    <dgm:cxn modelId="{79A6A9D2-4183-459C-BB47-288DE53AEC53}" type="presOf" srcId="{65F5E987-1B7D-4A11-B27B-C82256F9682A}" destId="{0B99805D-F1C7-4237-8B09-F92E4C1CC144}" srcOrd="0" destOrd="0" presId="urn:microsoft.com/office/officeart/2005/8/layout/default"/>
    <dgm:cxn modelId="{6F73ACFE-E269-4BA9-9168-605D4C963731}" type="presOf" srcId="{738C68A2-AB2C-4653-AFF4-217D31ED32E8}" destId="{738A943D-B349-4B59-BC3F-A3BC247210D7}" srcOrd="0" destOrd="0" presId="urn:microsoft.com/office/officeart/2005/8/layout/default"/>
    <dgm:cxn modelId="{0E34D701-AB82-4EFF-BC1C-E4666FC7D7C1}" type="presParOf" srcId="{0B99805D-F1C7-4237-8B09-F92E4C1CC144}" destId="{DF09E1A1-FD58-42FD-B831-1A99CDC9A6A2}" srcOrd="0" destOrd="0" presId="urn:microsoft.com/office/officeart/2005/8/layout/default"/>
    <dgm:cxn modelId="{5567EC26-7F56-461D-AAF2-C31BC384894D}" type="presParOf" srcId="{0B99805D-F1C7-4237-8B09-F92E4C1CC144}" destId="{090542AF-0639-4282-BC33-705A315FCDC7}" srcOrd="1" destOrd="0" presId="urn:microsoft.com/office/officeart/2005/8/layout/default"/>
    <dgm:cxn modelId="{7F0966D9-7C4C-4664-BEF7-3659DDC38583}" type="presParOf" srcId="{0B99805D-F1C7-4237-8B09-F92E4C1CC144}" destId="{CD799EEB-E51F-48BB-8C77-CCB9A112406E}" srcOrd="2" destOrd="0" presId="urn:microsoft.com/office/officeart/2005/8/layout/default"/>
    <dgm:cxn modelId="{AFD313D6-6BD0-41E2-BDA1-BD0323739D08}" type="presParOf" srcId="{0B99805D-F1C7-4237-8B09-F92E4C1CC144}" destId="{9D2A22AE-2388-44FF-87EA-EFBE736EF7CE}" srcOrd="3" destOrd="0" presId="urn:microsoft.com/office/officeart/2005/8/layout/default"/>
    <dgm:cxn modelId="{9695B2A4-2F05-462E-90DB-26F84E9AFB88}" type="presParOf" srcId="{0B99805D-F1C7-4237-8B09-F92E4C1CC144}" destId="{1994E228-3CA1-4F81-B6BE-828B02B90431}" srcOrd="4" destOrd="0" presId="urn:microsoft.com/office/officeart/2005/8/layout/default"/>
    <dgm:cxn modelId="{BE2D8518-6997-4EEA-A083-2BD031B62E0A}" type="presParOf" srcId="{0B99805D-F1C7-4237-8B09-F92E4C1CC144}" destId="{FC508FD3-3FAC-4EA1-916C-488493273A02}" srcOrd="5" destOrd="0" presId="urn:microsoft.com/office/officeart/2005/8/layout/default"/>
    <dgm:cxn modelId="{242BFD93-4670-43FE-B2A6-28644D64FBC0}" type="presParOf" srcId="{0B99805D-F1C7-4237-8B09-F92E4C1CC144}" destId="{366D3AE7-DF10-4662-9FA2-65ECABDDE6D5}" srcOrd="6" destOrd="0" presId="urn:microsoft.com/office/officeart/2005/8/layout/default"/>
    <dgm:cxn modelId="{F1AA8B40-356F-445B-BA45-9CFEE5AF7EB1}" type="presParOf" srcId="{0B99805D-F1C7-4237-8B09-F92E4C1CC144}" destId="{30E3EC0A-DEA2-448A-A8FC-F88FCEC2EF53}" srcOrd="7" destOrd="0" presId="urn:microsoft.com/office/officeart/2005/8/layout/default"/>
    <dgm:cxn modelId="{6DB5F34A-8459-4903-8329-71498EE05973}" type="presParOf" srcId="{0B99805D-F1C7-4237-8B09-F92E4C1CC144}" destId="{738A943D-B349-4B59-BC3F-A3BC247210D7}" srcOrd="8" destOrd="0" presId="urn:microsoft.com/office/officeart/2005/8/layout/default"/>
    <dgm:cxn modelId="{0CD313C7-79F2-4C0B-A8FF-6E45537018FD}" type="presParOf" srcId="{0B99805D-F1C7-4237-8B09-F92E4C1CC144}" destId="{4471C2A5-AFE3-4CE5-89E0-EC4BF1B91B14}" srcOrd="9" destOrd="0" presId="urn:microsoft.com/office/officeart/2005/8/layout/default"/>
    <dgm:cxn modelId="{CB4D291F-DA4C-4FD6-829A-9893936010C8}" type="presParOf" srcId="{0B99805D-F1C7-4237-8B09-F92E4C1CC144}" destId="{125F1DBD-DACD-4C6F-A0FE-52E428781D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703660-B3D5-47A7-9747-00EE07AC7C6C}"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F38F781E-935E-4F26-AE44-8CE5A3AF955E}">
      <dgm:prSet custT="1"/>
      <dgm:spPr/>
      <dgm:t>
        <a:bodyPr/>
        <a:lstStyle/>
        <a:p>
          <a:r>
            <a:rPr lang="el-GR" sz="1800"/>
            <a:t>Οι Περιφέρειες </a:t>
          </a:r>
          <a:r>
            <a:rPr lang="el-GR" sz="1800" b="1"/>
            <a:t>Ηπείρου, Κρήτης και Ιονίων Νήσων</a:t>
          </a:r>
          <a:r>
            <a:rPr lang="el-GR" sz="1800"/>
            <a:t>, παρουσιάζουν κατά σειρά, σχετικά </a:t>
          </a:r>
          <a:r>
            <a:rPr lang="el-GR" sz="1800" b="1"/>
            <a:t>μεγαλύτερο κατακερματισμό</a:t>
          </a:r>
          <a:r>
            <a:rPr lang="el-GR" sz="1800"/>
            <a:t>, ο οποίος εκτός των άλλων υποδηλώνει ότι η καλλιέργεια της αμπέλου έχει </a:t>
          </a:r>
          <a:r>
            <a:rPr lang="el-GR" sz="1800" b="1"/>
            <a:t>συμπληρωματικό χαρακτήρα</a:t>
          </a:r>
          <a:r>
            <a:rPr lang="el-GR" sz="1800"/>
            <a:t>. Το ίδιο ισχύει για τη διαστρωμάτωση έως 10 στρέμματα ή και 20 στρέμματα και για τις υπόλοιπες Περιφέρειες.</a:t>
          </a:r>
          <a:endParaRPr lang="en-US" sz="1800"/>
        </a:p>
      </dgm:t>
    </dgm:pt>
    <dgm:pt modelId="{8F34C6AA-4B5E-4307-A52B-8543E27ADD64}" type="parTrans" cxnId="{45268F35-8E8D-4842-91BB-BA2FB605AB3D}">
      <dgm:prSet/>
      <dgm:spPr/>
      <dgm:t>
        <a:bodyPr/>
        <a:lstStyle/>
        <a:p>
          <a:endParaRPr lang="en-US" sz="2400"/>
        </a:p>
      </dgm:t>
    </dgm:pt>
    <dgm:pt modelId="{7B0AB116-25D6-49C0-8AD8-5B76CA8ADB54}" type="sibTrans" cxnId="{45268F35-8E8D-4842-91BB-BA2FB605AB3D}">
      <dgm:prSet custT="1"/>
      <dgm:spPr/>
      <dgm:t>
        <a:bodyPr/>
        <a:lstStyle/>
        <a:p>
          <a:endParaRPr lang="en-US" sz="4400"/>
        </a:p>
      </dgm:t>
    </dgm:pt>
    <dgm:pt modelId="{B1110F28-A75B-4ABB-A540-7604C4FE7A22}">
      <dgm:prSet custT="1"/>
      <dgm:spPr/>
      <dgm:t>
        <a:bodyPr/>
        <a:lstStyle/>
        <a:p>
          <a:r>
            <a:rPr lang="el-GR" sz="1800" dirty="0"/>
            <a:t>Την </a:t>
          </a:r>
          <a:r>
            <a:rPr lang="el-GR" sz="1800" b="1" dirty="0"/>
            <a:t>σχετικά καλύτερη εικόνα</a:t>
          </a:r>
          <a:r>
            <a:rPr lang="el-GR" sz="1800" dirty="0"/>
            <a:t> διαστρωμάτωσης παρουσιάζουν οι Περιφέρειες </a:t>
          </a:r>
          <a:r>
            <a:rPr lang="el-GR" sz="1800" b="1" dirty="0"/>
            <a:t>Αττικής, Κεντρικής Μακεδονίας και Αν. Μακεδονίας και Θράκης </a:t>
          </a:r>
          <a:r>
            <a:rPr lang="el-GR" sz="1800" dirty="0"/>
            <a:t>, λόγω σχετικά υψηλότερων ποσοστών στα εύρη εκτάσεων άνω των 30 στρεμμάτων</a:t>
          </a:r>
          <a:r>
            <a:rPr lang="el-GR" sz="1800" b="1" dirty="0"/>
            <a:t>.</a:t>
          </a:r>
          <a:endParaRPr lang="en-US" sz="1800" dirty="0"/>
        </a:p>
      </dgm:t>
    </dgm:pt>
    <dgm:pt modelId="{AD8EDDEC-CD96-47B9-B647-906F3DBBA829}" type="parTrans" cxnId="{AF0D71C8-F0FF-4A4D-87E9-D068CCB75FDF}">
      <dgm:prSet/>
      <dgm:spPr/>
      <dgm:t>
        <a:bodyPr/>
        <a:lstStyle/>
        <a:p>
          <a:endParaRPr lang="en-US" sz="2400"/>
        </a:p>
      </dgm:t>
    </dgm:pt>
    <dgm:pt modelId="{24DD60FC-1ABA-4B03-94E4-659939A77959}" type="sibTrans" cxnId="{AF0D71C8-F0FF-4A4D-87E9-D068CCB75FDF}">
      <dgm:prSet custT="1"/>
      <dgm:spPr/>
      <dgm:t>
        <a:bodyPr/>
        <a:lstStyle/>
        <a:p>
          <a:endParaRPr lang="en-US" sz="4400"/>
        </a:p>
      </dgm:t>
    </dgm:pt>
    <dgm:pt modelId="{8F71557D-0D2D-4019-B6E5-8AEFC4789446}">
      <dgm:prSet custT="1"/>
      <dgm:spPr/>
      <dgm:t>
        <a:bodyPr/>
        <a:lstStyle/>
        <a:p>
          <a:r>
            <a:rPr lang="el-GR" sz="1800" dirty="0"/>
            <a:t>Η Περιφέρεια </a:t>
          </a:r>
          <a:r>
            <a:rPr lang="el-GR" sz="1800" b="1" dirty="0"/>
            <a:t>Θεσσαλίας</a:t>
          </a:r>
          <a:r>
            <a:rPr lang="el-GR" sz="1800" dirty="0"/>
            <a:t> παρουσιάζει την καλύτερη εικόνα στο εύρος εκτάσεων </a:t>
          </a:r>
          <a:r>
            <a:rPr lang="el-GR" sz="1800" b="1" dirty="0"/>
            <a:t>30-50 στρέμματα</a:t>
          </a:r>
          <a:r>
            <a:rPr lang="el-GR" sz="1800" dirty="0"/>
            <a:t>, στο οποίο το </a:t>
          </a:r>
          <a:r>
            <a:rPr lang="el-GR" sz="1800" b="1" dirty="0"/>
            <a:t>2,47%</a:t>
          </a:r>
          <a:r>
            <a:rPr lang="el-GR" sz="1800" dirty="0"/>
            <a:t> των παραγωγών κατέχει το </a:t>
          </a:r>
          <a:r>
            <a:rPr lang="el-GR" sz="1800" b="1" dirty="0"/>
            <a:t>15,53%</a:t>
          </a:r>
          <a:r>
            <a:rPr lang="el-GR" sz="1800" dirty="0"/>
            <a:t> των εκτάσεων, ενώ σχετικά ικανοποιητικά ποσοστά σε αυτό το εύρος εμφανίζουν και οι Περιφέρειες </a:t>
          </a:r>
          <a:r>
            <a:rPr lang="el-GR" sz="1800" dirty="0" err="1"/>
            <a:t>Στ</a:t>
          </a:r>
          <a:r>
            <a:rPr lang="el-GR" sz="1800" dirty="0"/>
            <a:t>. Ελλάδας και Αττικής </a:t>
          </a:r>
          <a:endParaRPr lang="en-US" sz="1800" dirty="0"/>
        </a:p>
      </dgm:t>
    </dgm:pt>
    <dgm:pt modelId="{4C5EBE7D-08D8-41AF-A83C-05B8EA83A5D4}" type="parTrans" cxnId="{DED6E35E-D0EA-4490-B67F-0878A76520D8}">
      <dgm:prSet/>
      <dgm:spPr/>
      <dgm:t>
        <a:bodyPr/>
        <a:lstStyle/>
        <a:p>
          <a:endParaRPr lang="en-US" sz="2400"/>
        </a:p>
      </dgm:t>
    </dgm:pt>
    <dgm:pt modelId="{2D1A4486-9372-4B4C-8735-A2E5E67CF06F}" type="sibTrans" cxnId="{DED6E35E-D0EA-4490-B67F-0878A76520D8}">
      <dgm:prSet/>
      <dgm:spPr/>
      <dgm:t>
        <a:bodyPr/>
        <a:lstStyle/>
        <a:p>
          <a:endParaRPr lang="en-US" sz="2400"/>
        </a:p>
      </dgm:t>
    </dgm:pt>
    <dgm:pt modelId="{21CAB7DA-7D7B-48F1-AB38-EB554AB02457}" type="pres">
      <dgm:prSet presAssocID="{61703660-B3D5-47A7-9747-00EE07AC7C6C}" presName="outerComposite" presStyleCnt="0">
        <dgm:presLayoutVars>
          <dgm:chMax val="5"/>
          <dgm:dir/>
          <dgm:resizeHandles val="exact"/>
        </dgm:presLayoutVars>
      </dgm:prSet>
      <dgm:spPr/>
    </dgm:pt>
    <dgm:pt modelId="{3F30036A-9C12-4017-9340-59CA7543E0E3}" type="pres">
      <dgm:prSet presAssocID="{61703660-B3D5-47A7-9747-00EE07AC7C6C}" presName="dummyMaxCanvas" presStyleCnt="0">
        <dgm:presLayoutVars/>
      </dgm:prSet>
      <dgm:spPr/>
    </dgm:pt>
    <dgm:pt modelId="{FBD437FD-29D0-4C8F-AA8E-FFE21361B39B}" type="pres">
      <dgm:prSet presAssocID="{61703660-B3D5-47A7-9747-00EE07AC7C6C}" presName="ThreeNodes_1" presStyleLbl="node1" presStyleIdx="0" presStyleCnt="3" custLinFactNeighborX="-144" custLinFactNeighborY="2549">
        <dgm:presLayoutVars>
          <dgm:bulletEnabled val="1"/>
        </dgm:presLayoutVars>
      </dgm:prSet>
      <dgm:spPr/>
    </dgm:pt>
    <dgm:pt modelId="{939372C7-596A-48F6-9D1B-6DA7AEB29D64}" type="pres">
      <dgm:prSet presAssocID="{61703660-B3D5-47A7-9747-00EE07AC7C6C}" presName="ThreeNodes_2" presStyleLbl="node1" presStyleIdx="1" presStyleCnt="3">
        <dgm:presLayoutVars>
          <dgm:bulletEnabled val="1"/>
        </dgm:presLayoutVars>
      </dgm:prSet>
      <dgm:spPr/>
    </dgm:pt>
    <dgm:pt modelId="{72D74BEF-4602-4783-A4FC-C1C0E9950A71}" type="pres">
      <dgm:prSet presAssocID="{61703660-B3D5-47A7-9747-00EE07AC7C6C}" presName="ThreeNodes_3" presStyleLbl="node1" presStyleIdx="2" presStyleCnt="3">
        <dgm:presLayoutVars>
          <dgm:bulletEnabled val="1"/>
        </dgm:presLayoutVars>
      </dgm:prSet>
      <dgm:spPr/>
    </dgm:pt>
    <dgm:pt modelId="{715760AB-8EA9-46FF-B979-3C3B8D69584D}" type="pres">
      <dgm:prSet presAssocID="{61703660-B3D5-47A7-9747-00EE07AC7C6C}" presName="ThreeConn_1-2" presStyleLbl="fgAccFollowNode1" presStyleIdx="0" presStyleCnt="2">
        <dgm:presLayoutVars>
          <dgm:bulletEnabled val="1"/>
        </dgm:presLayoutVars>
      </dgm:prSet>
      <dgm:spPr/>
    </dgm:pt>
    <dgm:pt modelId="{1BBBBCE9-9659-475F-A7BA-E9CACBB31F1A}" type="pres">
      <dgm:prSet presAssocID="{61703660-B3D5-47A7-9747-00EE07AC7C6C}" presName="ThreeConn_2-3" presStyleLbl="fgAccFollowNode1" presStyleIdx="1" presStyleCnt="2">
        <dgm:presLayoutVars>
          <dgm:bulletEnabled val="1"/>
        </dgm:presLayoutVars>
      </dgm:prSet>
      <dgm:spPr/>
    </dgm:pt>
    <dgm:pt modelId="{099D85D7-A09B-4DBE-913C-4AEDBB869499}" type="pres">
      <dgm:prSet presAssocID="{61703660-B3D5-47A7-9747-00EE07AC7C6C}" presName="ThreeNodes_1_text" presStyleLbl="node1" presStyleIdx="2" presStyleCnt="3">
        <dgm:presLayoutVars>
          <dgm:bulletEnabled val="1"/>
        </dgm:presLayoutVars>
      </dgm:prSet>
      <dgm:spPr/>
    </dgm:pt>
    <dgm:pt modelId="{E329C136-09BF-45A3-8C13-FBCF75A2EA5F}" type="pres">
      <dgm:prSet presAssocID="{61703660-B3D5-47A7-9747-00EE07AC7C6C}" presName="ThreeNodes_2_text" presStyleLbl="node1" presStyleIdx="2" presStyleCnt="3">
        <dgm:presLayoutVars>
          <dgm:bulletEnabled val="1"/>
        </dgm:presLayoutVars>
      </dgm:prSet>
      <dgm:spPr/>
    </dgm:pt>
    <dgm:pt modelId="{2F95C05A-5E77-4DA0-B6DB-80B64B4F0EEC}" type="pres">
      <dgm:prSet presAssocID="{61703660-B3D5-47A7-9747-00EE07AC7C6C}" presName="ThreeNodes_3_text" presStyleLbl="node1" presStyleIdx="2" presStyleCnt="3">
        <dgm:presLayoutVars>
          <dgm:bulletEnabled val="1"/>
        </dgm:presLayoutVars>
      </dgm:prSet>
      <dgm:spPr/>
    </dgm:pt>
  </dgm:ptLst>
  <dgm:cxnLst>
    <dgm:cxn modelId="{F4EB760B-9D7F-4075-A3BC-AF86B4277191}" type="presOf" srcId="{8F71557D-0D2D-4019-B6E5-8AEFC4789446}" destId="{2F95C05A-5E77-4DA0-B6DB-80B64B4F0EEC}" srcOrd="1" destOrd="0" presId="urn:microsoft.com/office/officeart/2005/8/layout/vProcess5"/>
    <dgm:cxn modelId="{8D5C6E18-4B74-44A0-B4F8-75E22C00EC38}" type="presOf" srcId="{7B0AB116-25D6-49C0-8AD8-5B76CA8ADB54}" destId="{715760AB-8EA9-46FF-B979-3C3B8D69584D}" srcOrd="0" destOrd="0" presId="urn:microsoft.com/office/officeart/2005/8/layout/vProcess5"/>
    <dgm:cxn modelId="{EE74FE21-6B21-4B45-B721-EA449425FBC1}" type="presOf" srcId="{24DD60FC-1ABA-4B03-94E4-659939A77959}" destId="{1BBBBCE9-9659-475F-A7BA-E9CACBB31F1A}" srcOrd="0" destOrd="0" presId="urn:microsoft.com/office/officeart/2005/8/layout/vProcess5"/>
    <dgm:cxn modelId="{45268F35-8E8D-4842-91BB-BA2FB605AB3D}" srcId="{61703660-B3D5-47A7-9747-00EE07AC7C6C}" destId="{F38F781E-935E-4F26-AE44-8CE5A3AF955E}" srcOrd="0" destOrd="0" parTransId="{8F34C6AA-4B5E-4307-A52B-8543E27ADD64}" sibTransId="{7B0AB116-25D6-49C0-8AD8-5B76CA8ADB54}"/>
    <dgm:cxn modelId="{DED6E35E-D0EA-4490-B67F-0878A76520D8}" srcId="{61703660-B3D5-47A7-9747-00EE07AC7C6C}" destId="{8F71557D-0D2D-4019-B6E5-8AEFC4789446}" srcOrd="2" destOrd="0" parTransId="{4C5EBE7D-08D8-41AF-A83C-05B8EA83A5D4}" sibTransId="{2D1A4486-9372-4B4C-8735-A2E5E67CF06F}"/>
    <dgm:cxn modelId="{D1E7E548-CE73-4B47-823C-093EEDD72E3E}" type="presOf" srcId="{B1110F28-A75B-4ABB-A540-7604C4FE7A22}" destId="{939372C7-596A-48F6-9D1B-6DA7AEB29D64}" srcOrd="0" destOrd="0" presId="urn:microsoft.com/office/officeart/2005/8/layout/vProcess5"/>
    <dgm:cxn modelId="{37954958-BE6A-4230-A0D4-A75F613A23A9}" type="presOf" srcId="{F38F781E-935E-4F26-AE44-8CE5A3AF955E}" destId="{099D85D7-A09B-4DBE-913C-4AEDBB869499}" srcOrd="1" destOrd="0" presId="urn:microsoft.com/office/officeart/2005/8/layout/vProcess5"/>
    <dgm:cxn modelId="{967B5B82-A209-4D56-86B3-D6D6B1526186}" type="presOf" srcId="{61703660-B3D5-47A7-9747-00EE07AC7C6C}" destId="{21CAB7DA-7D7B-48F1-AB38-EB554AB02457}" srcOrd="0" destOrd="0" presId="urn:microsoft.com/office/officeart/2005/8/layout/vProcess5"/>
    <dgm:cxn modelId="{C7D26B92-532A-4D01-BF48-337526F55BAA}" type="presOf" srcId="{B1110F28-A75B-4ABB-A540-7604C4FE7A22}" destId="{E329C136-09BF-45A3-8C13-FBCF75A2EA5F}" srcOrd="1" destOrd="0" presId="urn:microsoft.com/office/officeart/2005/8/layout/vProcess5"/>
    <dgm:cxn modelId="{D71A10AD-83C6-4737-AF8F-4ABB5F56698F}" type="presOf" srcId="{8F71557D-0D2D-4019-B6E5-8AEFC4789446}" destId="{72D74BEF-4602-4783-A4FC-C1C0E9950A71}" srcOrd="0" destOrd="0" presId="urn:microsoft.com/office/officeart/2005/8/layout/vProcess5"/>
    <dgm:cxn modelId="{75F0B3C1-A799-4042-9B6F-478B56A7FFB2}" type="presOf" srcId="{F38F781E-935E-4F26-AE44-8CE5A3AF955E}" destId="{FBD437FD-29D0-4C8F-AA8E-FFE21361B39B}" srcOrd="0" destOrd="0" presId="urn:microsoft.com/office/officeart/2005/8/layout/vProcess5"/>
    <dgm:cxn modelId="{AF0D71C8-F0FF-4A4D-87E9-D068CCB75FDF}" srcId="{61703660-B3D5-47A7-9747-00EE07AC7C6C}" destId="{B1110F28-A75B-4ABB-A540-7604C4FE7A22}" srcOrd="1" destOrd="0" parTransId="{AD8EDDEC-CD96-47B9-B647-906F3DBBA829}" sibTransId="{24DD60FC-1ABA-4B03-94E4-659939A77959}"/>
    <dgm:cxn modelId="{DE9B666C-2F4D-43C3-812B-A05AC40D9864}" type="presParOf" srcId="{21CAB7DA-7D7B-48F1-AB38-EB554AB02457}" destId="{3F30036A-9C12-4017-9340-59CA7543E0E3}" srcOrd="0" destOrd="0" presId="urn:microsoft.com/office/officeart/2005/8/layout/vProcess5"/>
    <dgm:cxn modelId="{109FC0D2-4D99-47C7-8244-CEE669D09978}" type="presParOf" srcId="{21CAB7DA-7D7B-48F1-AB38-EB554AB02457}" destId="{FBD437FD-29D0-4C8F-AA8E-FFE21361B39B}" srcOrd="1" destOrd="0" presId="urn:microsoft.com/office/officeart/2005/8/layout/vProcess5"/>
    <dgm:cxn modelId="{75D762F1-8D61-4065-B437-A59185EDC887}" type="presParOf" srcId="{21CAB7DA-7D7B-48F1-AB38-EB554AB02457}" destId="{939372C7-596A-48F6-9D1B-6DA7AEB29D64}" srcOrd="2" destOrd="0" presId="urn:microsoft.com/office/officeart/2005/8/layout/vProcess5"/>
    <dgm:cxn modelId="{46B1E383-C59D-4A68-9FE2-BE4AC9BEFA52}" type="presParOf" srcId="{21CAB7DA-7D7B-48F1-AB38-EB554AB02457}" destId="{72D74BEF-4602-4783-A4FC-C1C0E9950A71}" srcOrd="3" destOrd="0" presId="urn:microsoft.com/office/officeart/2005/8/layout/vProcess5"/>
    <dgm:cxn modelId="{17F24FB6-F0C5-4AEB-94C0-E12773928764}" type="presParOf" srcId="{21CAB7DA-7D7B-48F1-AB38-EB554AB02457}" destId="{715760AB-8EA9-46FF-B979-3C3B8D69584D}" srcOrd="4" destOrd="0" presId="urn:microsoft.com/office/officeart/2005/8/layout/vProcess5"/>
    <dgm:cxn modelId="{54B9D82D-A5CD-49AA-8B1B-1B121E4E39B3}" type="presParOf" srcId="{21CAB7DA-7D7B-48F1-AB38-EB554AB02457}" destId="{1BBBBCE9-9659-475F-A7BA-E9CACBB31F1A}" srcOrd="5" destOrd="0" presId="urn:microsoft.com/office/officeart/2005/8/layout/vProcess5"/>
    <dgm:cxn modelId="{0F0531BD-6E4D-4967-A2BF-A8433FD1AF42}" type="presParOf" srcId="{21CAB7DA-7D7B-48F1-AB38-EB554AB02457}" destId="{099D85D7-A09B-4DBE-913C-4AEDBB869499}" srcOrd="6" destOrd="0" presId="urn:microsoft.com/office/officeart/2005/8/layout/vProcess5"/>
    <dgm:cxn modelId="{F9462E46-4999-42D5-97C8-CE5CF1B4F6EF}" type="presParOf" srcId="{21CAB7DA-7D7B-48F1-AB38-EB554AB02457}" destId="{E329C136-09BF-45A3-8C13-FBCF75A2EA5F}" srcOrd="7" destOrd="0" presId="urn:microsoft.com/office/officeart/2005/8/layout/vProcess5"/>
    <dgm:cxn modelId="{79D039F0-7724-47EC-9D14-872B6479E811}" type="presParOf" srcId="{21CAB7DA-7D7B-48F1-AB38-EB554AB02457}" destId="{2F95C05A-5E77-4DA0-B6DB-80B64B4F0EE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38B72-DA9C-4717-A73B-77B4A35A1542}">
      <dsp:nvSpPr>
        <dsp:cNvPr id="0" name=""/>
        <dsp:cNvSpPr/>
      </dsp:nvSpPr>
      <dsp:spPr>
        <a:xfrm>
          <a:off x="0" y="381171"/>
          <a:ext cx="10515600" cy="9509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Η καθαρή διαφορά εκτάσεων μεταξύ των περιόδων 1990/1991 και 2022/2023 ανέρχεται σε </a:t>
          </a:r>
          <a:r>
            <a:rPr lang="el-GR" sz="1700" b="1" kern="1200"/>
            <a:t>-171.155 στρέμματα</a:t>
          </a:r>
          <a:endParaRPr lang="en-US" sz="1700" kern="1200"/>
        </a:p>
      </dsp:txBody>
      <dsp:txXfrm>
        <a:off x="46424" y="427595"/>
        <a:ext cx="10422752" cy="858142"/>
      </dsp:txXfrm>
    </dsp:sp>
    <dsp:sp modelId="{12E174E8-1AE0-4692-826A-90DE65F65F96}">
      <dsp:nvSpPr>
        <dsp:cNvPr id="0" name=""/>
        <dsp:cNvSpPr/>
      </dsp:nvSpPr>
      <dsp:spPr>
        <a:xfrm>
          <a:off x="0" y="1381122"/>
          <a:ext cx="10515600" cy="9509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Εάν  από τις εκτάσεις 2022/2023 </a:t>
          </a:r>
          <a:r>
            <a:rPr lang="el-GR" sz="1700" b="1" kern="1200"/>
            <a:t>(646.279 στρέμματα</a:t>
          </a:r>
          <a:r>
            <a:rPr lang="el-GR" sz="1700" kern="1200"/>
            <a:t>) αφαιρεθούν οι νέες φυτεύσεις που χορηγήθηκαν από το 2016-2023 (</a:t>
          </a:r>
          <a:r>
            <a:rPr lang="el-GR" sz="1700" b="1" kern="1200"/>
            <a:t>48.584 στρέμματα</a:t>
          </a:r>
          <a:r>
            <a:rPr lang="el-GR" sz="1700" kern="1200"/>
            <a:t>), προκύπτει η έκταση του ελληνικού αμπελώνα χωρίς την αυξητική επίδραση των νέων εκτάσεων μέσω Αδειών Φύτευσης.</a:t>
          </a:r>
          <a:endParaRPr lang="en-US" sz="1700" kern="1200"/>
        </a:p>
      </dsp:txBody>
      <dsp:txXfrm>
        <a:off x="46424" y="1427546"/>
        <a:ext cx="10422752" cy="858142"/>
      </dsp:txXfrm>
    </dsp:sp>
    <dsp:sp modelId="{5040D6E0-B6E5-45E1-A026-AA678FFE23D1}">
      <dsp:nvSpPr>
        <dsp:cNvPr id="0" name=""/>
        <dsp:cNvSpPr/>
      </dsp:nvSpPr>
      <dsp:spPr>
        <a:xfrm>
          <a:off x="0" y="2381073"/>
          <a:ext cx="10515600" cy="9509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Χωρίς τις νέες φυτεύσεις  η έκταση του ελληνικού αμπελώνα το 2023 θα ανερχόταν  στα </a:t>
          </a:r>
          <a:r>
            <a:rPr lang="el-GR" sz="1700" b="1" kern="1200"/>
            <a:t>597.695,14 στρέμματα</a:t>
          </a:r>
          <a:endParaRPr lang="en-US" sz="1700" kern="1200"/>
        </a:p>
      </dsp:txBody>
      <dsp:txXfrm>
        <a:off x="46424" y="2427497"/>
        <a:ext cx="10422752" cy="858142"/>
      </dsp:txXfrm>
    </dsp:sp>
    <dsp:sp modelId="{7DB3FD65-CBA7-4BFD-9F12-513DA0E2F1F8}">
      <dsp:nvSpPr>
        <dsp:cNvPr id="0" name=""/>
        <dsp:cNvSpPr/>
      </dsp:nvSpPr>
      <dsp:spPr>
        <a:xfrm>
          <a:off x="0" y="3381023"/>
          <a:ext cx="10515600" cy="9509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Η διαφορά της έκτασης περιόδου 1990/1991 (817.435 στρ.) με την περίοδο 2022/2023 χωρίς την αυξητική επίδραση, μέσω των Αδειών Φύτευσης (597.695,14 στρέμματα), ανέρχεται σε </a:t>
          </a:r>
          <a:r>
            <a:rPr lang="el-GR" sz="1700" b="1" kern="1200"/>
            <a:t>219.739,86 στρέμματα ,</a:t>
          </a:r>
          <a:r>
            <a:rPr lang="el-GR" sz="1700" kern="1200"/>
            <a:t>εκτάσεις</a:t>
          </a:r>
          <a:r>
            <a:rPr lang="el-GR" sz="1700" b="1" kern="1200"/>
            <a:t> </a:t>
          </a:r>
          <a:r>
            <a:rPr lang="el-GR" sz="1700" kern="1200"/>
            <a:t>που</a:t>
          </a:r>
          <a:r>
            <a:rPr lang="el-GR" sz="1700" b="1" kern="1200"/>
            <a:t> </a:t>
          </a:r>
          <a:r>
            <a:rPr lang="el-GR" sz="1700" kern="1200"/>
            <a:t>χαρακτηρίζονται ως  εγκαταληφθείσες εκτάσεις από το 1990/91 μέχρι το 2022/23 (</a:t>
          </a:r>
          <a:r>
            <a:rPr lang="el-GR" sz="1700" b="1" kern="1200"/>
            <a:t>26,88%).</a:t>
          </a:r>
          <a:endParaRPr lang="en-US" sz="1700" kern="1200"/>
        </a:p>
      </dsp:txBody>
      <dsp:txXfrm>
        <a:off x="46424" y="3427447"/>
        <a:ext cx="10422752" cy="858142"/>
      </dsp:txXfrm>
    </dsp:sp>
    <dsp:sp modelId="{48B2FC88-716C-444C-9F4C-21F69A76CE0E}">
      <dsp:nvSpPr>
        <dsp:cNvPr id="0" name=""/>
        <dsp:cNvSpPr/>
      </dsp:nvSpPr>
      <dsp:spPr>
        <a:xfrm>
          <a:off x="0" y="4380974"/>
          <a:ext cx="10515600" cy="9509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Με βάση όμοιους υπολογισμούς, εντός της </a:t>
          </a:r>
          <a:r>
            <a:rPr lang="el-GR" sz="1700" b="1" kern="1200"/>
            <a:t>προηγούμενης 8ετίας</a:t>
          </a:r>
          <a:r>
            <a:rPr lang="el-GR" sz="1700" kern="1200"/>
            <a:t> (από την έναρξη του νέου καθεστώτος Αδειών Φύτευσης από 1/1/2016 ), εγκαταλείφθηκαν </a:t>
          </a:r>
          <a:r>
            <a:rPr lang="el-GR" sz="1700" b="1" kern="1200"/>
            <a:t>35.300,5 στρέμματα (5,51%)</a:t>
          </a:r>
          <a:r>
            <a:rPr lang="el-GR" sz="1700" kern="1200"/>
            <a:t>.</a:t>
          </a:r>
          <a:endParaRPr lang="en-US" sz="1700" kern="1200"/>
        </a:p>
      </dsp:txBody>
      <dsp:txXfrm>
        <a:off x="46424" y="4427398"/>
        <a:ext cx="10422752" cy="858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D6D4-2BDE-4036-952D-8738806AAB45}">
      <dsp:nvSpPr>
        <dsp:cNvPr id="0" name=""/>
        <dsp:cNvSpPr/>
      </dsp:nvSpPr>
      <dsp:spPr>
        <a:xfrm>
          <a:off x="0" y="952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Για την βελτίωση της, σε </a:t>
          </a:r>
          <a:r>
            <a:rPr lang="el-GR" sz="2000" b="1" kern="1200" dirty="0"/>
            <a:t>ακραίο βαθμό εικόνας κατακερματισμού του ελληνικού αμπελώνα, είναι προφανής </a:t>
          </a:r>
          <a:r>
            <a:rPr lang="el-GR" sz="2000" kern="1200" dirty="0"/>
            <a:t>η αναγκαιότητα εφαρμογής πολιτικών που έχουν σχέση με:</a:t>
          </a:r>
          <a:endParaRPr lang="en-US" sz="2000" kern="1200" dirty="0"/>
        </a:p>
      </dsp:txBody>
      <dsp:txXfrm>
        <a:off x="39980" y="135269"/>
        <a:ext cx="10549684" cy="739040"/>
      </dsp:txXfrm>
    </dsp:sp>
    <dsp:sp modelId="{999D9CD4-130A-4ED6-8C20-4CF848613F06}">
      <dsp:nvSpPr>
        <dsp:cNvPr id="0" name=""/>
        <dsp:cNvSpPr/>
      </dsp:nvSpPr>
      <dsp:spPr>
        <a:xfrm>
          <a:off x="0" y="9718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το κληρονομικό δίκαιο</a:t>
          </a:r>
          <a:endParaRPr lang="en-US" sz="2000" kern="1200"/>
        </a:p>
      </dsp:txBody>
      <dsp:txXfrm>
        <a:off x="39980" y="1011869"/>
        <a:ext cx="10549684" cy="739040"/>
      </dsp:txXfrm>
    </dsp:sp>
    <dsp:sp modelId="{52905C1A-3311-4D51-A15D-433FCA1731D3}">
      <dsp:nvSpPr>
        <dsp:cNvPr id="0" name=""/>
        <dsp:cNvSpPr/>
      </dsp:nvSpPr>
      <dsp:spPr>
        <a:xfrm>
          <a:off x="0" y="18484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την δημιουργία τράπεζας γης</a:t>
          </a:r>
          <a:endParaRPr lang="en-US" sz="2000" kern="1200"/>
        </a:p>
      </dsp:txBody>
      <dsp:txXfrm>
        <a:off x="39980" y="1888469"/>
        <a:ext cx="10549684" cy="739040"/>
      </dsp:txXfrm>
    </dsp:sp>
    <dsp:sp modelId="{633D28F5-F839-4F23-925D-AEDDC07F5A12}">
      <dsp:nvSpPr>
        <dsp:cNvPr id="0" name=""/>
        <dsp:cNvSpPr/>
      </dsp:nvSpPr>
      <dsp:spPr>
        <a:xfrm>
          <a:off x="0" y="27250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των χρήσεων γης</a:t>
          </a:r>
          <a:endParaRPr lang="en-US" sz="2000" kern="1200"/>
        </a:p>
      </dsp:txBody>
      <dsp:txXfrm>
        <a:off x="39980" y="2765069"/>
        <a:ext cx="10549684" cy="739040"/>
      </dsp:txXfrm>
    </dsp:sp>
    <dsp:sp modelId="{1304A71A-C72C-41AC-93DE-9CCFCF0D1497}">
      <dsp:nvSpPr>
        <dsp:cNvPr id="0" name=""/>
        <dsp:cNvSpPr/>
      </dsp:nvSpPr>
      <dsp:spPr>
        <a:xfrm>
          <a:off x="0" y="36016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του αναδασμού και </a:t>
          </a:r>
          <a:endParaRPr lang="en-US" sz="2000" kern="1200"/>
        </a:p>
      </dsp:txBody>
      <dsp:txXfrm>
        <a:off x="39980" y="3641669"/>
        <a:ext cx="10549684" cy="739040"/>
      </dsp:txXfrm>
    </dsp:sp>
    <dsp:sp modelId="{932CEF54-1D8A-43AF-8259-4B10A1B0D1F9}">
      <dsp:nvSpPr>
        <dsp:cNvPr id="0" name=""/>
        <dsp:cNvSpPr/>
      </dsp:nvSpPr>
      <dsp:spPr>
        <a:xfrm>
          <a:off x="0" y="4478289"/>
          <a:ext cx="10629644" cy="819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της ομαδοποίησης των αμπελοκαλλιεργητών μέσω της ένταξής τους σε συλλογικά σχήματα με κύριο εργαλείο τους συνεταιρισμούς</a:t>
          </a:r>
          <a:r>
            <a:rPr lang="el-GR" sz="2000" kern="1200"/>
            <a:t>,</a:t>
          </a:r>
          <a:endParaRPr lang="en-US" sz="2000" kern="1200" dirty="0"/>
        </a:p>
      </dsp:txBody>
      <dsp:txXfrm>
        <a:off x="39980" y="4518269"/>
        <a:ext cx="10549684" cy="739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5E92B-79C2-470B-903F-E2D4883B8ED6}">
      <dsp:nvSpPr>
        <dsp:cNvPr id="0" name=""/>
        <dsp:cNvSpPr/>
      </dsp:nvSpPr>
      <dsp:spPr>
        <a:xfrm>
          <a:off x="0" y="0"/>
          <a:ext cx="8549640" cy="167652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Ο ρυθμός μείωσης του εύρους των ηλικιών των παραγωγών από </a:t>
          </a:r>
          <a:r>
            <a:rPr lang="el-GR" sz="1900" b="1" kern="1200"/>
            <a:t>61 ετών έως και 80 και άνω ετών, ήταν 1,5 φορές μεγαλύτερος από τον ρυθμό αύξησης του εύρους ηλικιών, των παραγωγών μικρότερων των 40-60 ετών</a:t>
          </a:r>
          <a:endParaRPr lang="en-US" sz="1900" kern="1200"/>
        </a:p>
      </dsp:txBody>
      <dsp:txXfrm>
        <a:off x="49104" y="49104"/>
        <a:ext cx="6816819" cy="1578317"/>
      </dsp:txXfrm>
    </dsp:sp>
    <dsp:sp modelId="{63783A90-1168-4FA7-B4D6-1D7C9D9D130A}">
      <dsp:nvSpPr>
        <dsp:cNvPr id="0" name=""/>
        <dsp:cNvSpPr/>
      </dsp:nvSpPr>
      <dsp:spPr>
        <a:xfrm>
          <a:off x="1508759" y="2049086"/>
          <a:ext cx="8549640" cy="1676525"/>
        </a:xfrm>
        <a:prstGeom prst="roundRect">
          <a:avLst>
            <a:gd name="adj" fmla="val 10000"/>
          </a:avLst>
        </a:prstGeom>
        <a:solidFill>
          <a:schemeClr val="accent2">
            <a:hueOff val="-20103096"/>
            <a:satOff val="-674"/>
            <a:lumOff val="705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Το εύρος ηλικιών </a:t>
          </a:r>
          <a:r>
            <a:rPr lang="el-GR" sz="1900" b="1" kern="1200"/>
            <a:t>από 51 ετών έως 60 ετών</a:t>
          </a:r>
          <a:r>
            <a:rPr lang="el-GR" sz="1900" kern="1200"/>
            <a:t>,</a:t>
          </a:r>
          <a:r>
            <a:rPr lang="en-US" sz="1900" kern="1200"/>
            <a:t> </a:t>
          </a:r>
          <a:r>
            <a:rPr lang="el-GR" sz="1900" kern="1200"/>
            <a:t>παρουσιάζει </a:t>
          </a:r>
          <a:r>
            <a:rPr lang="el-GR" sz="1900" b="1" kern="1200"/>
            <a:t>το μεγαλύτερο πλήθος φυσικών προσώπων το 2023 (19.338 φυσικά πρόσωπα,</a:t>
          </a:r>
          <a:r>
            <a:rPr lang="en-US" sz="1900" b="1" kern="1200"/>
            <a:t> </a:t>
          </a:r>
          <a:r>
            <a:rPr lang="el-GR" sz="1900" b="1" kern="1200"/>
            <a:t>με ποσοστό 27,78%) και κατέχει το μεγαλύτερο μέρος των εκτάσεων (101.290 στρέμματα, με ποσοστό 26,37%)</a:t>
          </a:r>
          <a:r>
            <a:rPr lang="el-GR" sz="1900" kern="1200"/>
            <a:t> </a:t>
          </a:r>
          <a:endParaRPr lang="en-US" sz="1900" kern="1200"/>
        </a:p>
      </dsp:txBody>
      <dsp:txXfrm>
        <a:off x="1557863" y="2098190"/>
        <a:ext cx="5852930" cy="1578317"/>
      </dsp:txXfrm>
    </dsp:sp>
    <dsp:sp modelId="{B5EFE038-F07C-4EB2-8FA4-EE427D267ADA}">
      <dsp:nvSpPr>
        <dsp:cNvPr id="0" name=""/>
        <dsp:cNvSpPr/>
      </dsp:nvSpPr>
      <dsp:spPr>
        <a:xfrm>
          <a:off x="7459898" y="1317935"/>
          <a:ext cx="1089741" cy="10897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05090" y="1317935"/>
        <a:ext cx="599357" cy="8200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DF75C-5C07-4EA3-BBC6-1BF6937EF606}">
      <dsp:nvSpPr>
        <dsp:cNvPr id="0" name=""/>
        <dsp:cNvSpPr/>
      </dsp:nvSpPr>
      <dsp:spPr>
        <a:xfrm>
          <a:off x="0" y="745"/>
          <a:ext cx="113437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E43E2-3CC9-4339-8907-731FE2EA3514}">
      <dsp:nvSpPr>
        <dsp:cNvPr id="0" name=""/>
        <dsp:cNvSpPr/>
      </dsp:nvSpPr>
      <dsp:spPr>
        <a:xfrm>
          <a:off x="0" y="745"/>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p>
      </dsp:txBody>
      <dsp:txXfrm>
        <a:off x="0" y="745"/>
        <a:ext cx="11343785" cy="678522"/>
      </dsp:txXfrm>
    </dsp:sp>
    <dsp:sp modelId="{294CAECB-096F-4690-A46A-443B46ECDBDD}">
      <dsp:nvSpPr>
        <dsp:cNvPr id="0" name=""/>
        <dsp:cNvSpPr/>
      </dsp:nvSpPr>
      <dsp:spPr>
        <a:xfrm>
          <a:off x="0" y="679267"/>
          <a:ext cx="1134378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CDD9F-590A-43F1-AAAE-41C5F2D97E8E}">
      <dsp:nvSpPr>
        <dsp:cNvPr id="0" name=""/>
        <dsp:cNvSpPr/>
      </dsp:nvSpPr>
      <dsp:spPr>
        <a:xfrm>
          <a:off x="0" y="679267"/>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Το μεγαλύτερο ποσοστό πλήθους αμπελουργών στην ηλικιακή ομάδα </a:t>
          </a:r>
          <a:r>
            <a:rPr lang="el-GR" sz="1400" b="1" kern="1200" dirty="0"/>
            <a:t>18 έως 50 ετών</a:t>
          </a:r>
          <a:r>
            <a:rPr lang="el-GR" sz="1400" kern="1200" dirty="0"/>
            <a:t>, καταγράφει η Περιφέρεια </a:t>
          </a:r>
          <a:r>
            <a:rPr lang="el-GR" sz="1400" b="1" kern="1200" dirty="0"/>
            <a:t>Κεντρικής Μακεδονίας (36,85%),</a:t>
          </a:r>
          <a:r>
            <a:rPr lang="el-GR" sz="1400" kern="1200" dirty="0"/>
            <a:t> με δεύτερη την Περιφέρεια του </a:t>
          </a:r>
          <a:r>
            <a:rPr lang="el-GR" sz="1400" b="1" kern="1200" dirty="0"/>
            <a:t>Β. Αιγαίου (34,32%)</a:t>
          </a:r>
          <a:endParaRPr lang="en-US" sz="1400" kern="1200" dirty="0"/>
        </a:p>
      </dsp:txBody>
      <dsp:txXfrm>
        <a:off x="0" y="679267"/>
        <a:ext cx="11343785" cy="678522"/>
      </dsp:txXfrm>
    </dsp:sp>
    <dsp:sp modelId="{09B1DBBB-133B-42FF-84DC-6D599B4A3261}">
      <dsp:nvSpPr>
        <dsp:cNvPr id="0" name=""/>
        <dsp:cNvSpPr/>
      </dsp:nvSpPr>
      <dsp:spPr>
        <a:xfrm>
          <a:off x="0" y="1357790"/>
          <a:ext cx="1134378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5EA93-A6AC-41BC-AE93-A0F442C31499}">
      <dsp:nvSpPr>
        <dsp:cNvPr id="0" name=""/>
        <dsp:cNvSpPr/>
      </dsp:nvSpPr>
      <dsp:spPr>
        <a:xfrm>
          <a:off x="0" y="1357790"/>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a:t>Το μικρότερο ποσοστό πλήθους αμπελουργών στην ηλικιακή ομάδα 18 έως 50 ετών</a:t>
          </a:r>
          <a:r>
            <a:rPr lang="el-GR" sz="1400" kern="1200"/>
            <a:t>, καταγράφει η Περιφέρεια </a:t>
          </a:r>
          <a:r>
            <a:rPr lang="el-GR" sz="1400" b="1" kern="1200"/>
            <a:t>Ιονίων Νήσων (21,48%)</a:t>
          </a:r>
          <a:r>
            <a:rPr lang="el-GR" sz="1400" kern="1200"/>
            <a:t>, ενώ ακολουθεί η Περιφέρεια </a:t>
          </a:r>
          <a:r>
            <a:rPr lang="el-GR" sz="1400" b="1" kern="1200"/>
            <a:t>Ηπείρου (26%)</a:t>
          </a:r>
          <a:endParaRPr lang="en-US" sz="1400" kern="1200"/>
        </a:p>
      </dsp:txBody>
      <dsp:txXfrm>
        <a:off x="0" y="1357790"/>
        <a:ext cx="11343785" cy="678522"/>
      </dsp:txXfrm>
    </dsp:sp>
    <dsp:sp modelId="{AF2CE85E-7D25-4BBD-886D-14F903B329E8}">
      <dsp:nvSpPr>
        <dsp:cNvPr id="0" name=""/>
        <dsp:cNvSpPr/>
      </dsp:nvSpPr>
      <dsp:spPr>
        <a:xfrm>
          <a:off x="0" y="2036312"/>
          <a:ext cx="1134378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0D6C2-070E-4A7E-AC0A-FAAA7B3DA919}">
      <dsp:nvSpPr>
        <dsp:cNvPr id="0" name=""/>
        <dsp:cNvSpPr/>
      </dsp:nvSpPr>
      <dsp:spPr>
        <a:xfrm>
          <a:off x="0" y="2036312"/>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Το μεγαλύτερο ποσοστό πλήθους αμπελουργών στην ηλικιακή ομάδα </a:t>
          </a:r>
          <a:r>
            <a:rPr lang="el-GR" sz="1400" b="1" kern="1200"/>
            <a:t>61 ετών και άνω</a:t>
          </a:r>
          <a:r>
            <a:rPr lang="el-GR" sz="1400" kern="1200"/>
            <a:t>, καταγράφει η Περιφέρεια </a:t>
          </a:r>
          <a:r>
            <a:rPr lang="el-GR" sz="1400" b="1" kern="1200"/>
            <a:t>Ιονίων Νήσων (55,13%)</a:t>
          </a:r>
          <a:r>
            <a:rPr lang="el-GR" sz="1400" kern="1200"/>
            <a:t> και ακολουθούν, η Περιφέρεια </a:t>
          </a:r>
          <a:r>
            <a:rPr lang="el-GR" sz="1400" b="1" kern="1200"/>
            <a:t>Ηπείρου (48,57%)</a:t>
          </a:r>
          <a:r>
            <a:rPr lang="el-GR" sz="1400" kern="1200"/>
            <a:t>, η Περιφέρεια </a:t>
          </a:r>
          <a:r>
            <a:rPr lang="el-GR" sz="1400" b="1" kern="1200"/>
            <a:t>Αττικής (44,19%)</a:t>
          </a:r>
          <a:r>
            <a:rPr lang="el-GR" sz="1400" kern="1200"/>
            <a:t> και η Περιφέρεια </a:t>
          </a:r>
          <a:r>
            <a:rPr lang="el-GR" sz="1400" b="1" kern="1200"/>
            <a:t>Κρήτης (43,98%)</a:t>
          </a:r>
          <a:endParaRPr lang="en-US" sz="1400" kern="1200"/>
        </a:p>
      </dsp:txBody>
      <dsp:txXfrm>
        <a:off x="0" y="2036312"/>
        <a:ext cx="11343785" cy="678522"/>
      </dsp:txXfrm>
    </dsp:sp>
    <dsp:sp modelId="{DB5AA508-A0D8-4911-957C-619EEFEDBA3E}">
      <dsp:nvSpPr>
        <dsp:cNvPr id="0" name=""/>
        <dsp:cNvSpPr/>
      </dsp:nvSpPr>
      <dsp:spPr>
        <a:xfrm>
          <a:off x="0" y="2714834"/>
          <a:ext cx="1134378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6D7D0-62DB-460F-B30D-65FF91C67BB2}">
      <dsp:nvSpPr>
        <dsp:cNvPr id="0" name=""/>
        <dsp:cNvSpPr/>
      </dsp:nvSpPr>
      <dsp:spPr>
        <a:xfrm>
          <a:off x="0" y="2714834"/>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Το μικρότερο ποσοστό πλήθους αμπελουργών, στην ηλικιακή ομάδα </a:t>
          </a:r>
          <a:r>
            <a:rPr lang="el-GR" sz="1400" b="1" kern="1200"/>
            <a:t>61 ετών και άνω</a:t>
          </a:r>
          <a:r>
            <a:rPr lang="el-GR" sz="1400" kern="1200"/>
            <a:t>, καταγράφει η Περιφέρεια </a:t>
          </a:r>
          <a:r>
            <a:rPr lang="el-GR" sz="1400" b="1" kern="1200"/>
            <a:t>Κεντρικής Μακεδονίας (30,21%)</a:t>
          </a:r>
          <a:r>
            <a:rPr lang="el-GR" sz="1400" kern="1200"/>
            <a:t> και ακολουθεί η Περιφέρεια </a:t>
          </a:r>
          <a:r>
            <a:rPr lang="el-GR" sz="1400" b="1" kern="1200"/>
            <a:t>Δυτικής Μακεδονίας (33,85%)</a:t>
          </a:r>
          <a:endParaRPr lang="en-US" sz="1400" kern="1200"/>
        </a:p>
      </dsp:txBody>
      <dsp:txXfrm>
        <a:off x="0" y="2714834"/>
        <a:ext cx="11343785" cy="678522"/>
      </dsp:txXfrm>
    </dsp:sp>
    <dsp:sp modelId="{F2F9EB52-FB61-4FD2-8E47-248E0199447A}">
      <dsp:nvSpPr>
        <dsp:cNvPr id="0" name=""/>
        <dsp:cNvSpPr/>
      </dsp:nvSpPr>
      <dsp:spPr>
        <a:xfrm>
          <a:off x="0" y="3393356"/>
          <a:ext cx="113437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83894-A960-4516-BDD7-CA922DACC30C}">
      <dsp:nvSpPr>
        <dsp:cNvPr id="0" name=""/>
        <dsp:cNvSpPr/>
      </dsp:nvSpPr>
      <dsp:spPr>
        <a:xfrm>
          <a:off x="0" y="3393356"/>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Η </a:t>
          </a:r>
          <a:r>
            <a:rPr lang="el-GR" sz="1400" b="1" kern="1200" dirty="0"/>
            <a:t>Κεντρική Μακεδονία</a:t>
          </a:r>
          <a:r>
            <a:rPr lang="el-GR" sz="1400" kern="1200" dirty="0"/>
            <a:t> κατατάσσεται ως η καλύτερη Περιφέρεια ως προς το προσδόκιμο διατήρησης της καλλιέργειας με βάση τη διαστρωμάτωση ηλικιών </a:t>
          </a:r>
          <a:r>
            <a:rPr lang="el-GR" sz="1400" b="1" kern="1200" dirty="0"/>
            <a:t>(κάτω των 50 ετών / 36,85%, 51 ετών – 60 ετών / 32,94%, και άνω των 60 ετών / 30,21%)</a:t>
          </a:r>
          <a:endParaRPr lang="en-US" sz="1400" kern="1200" dirty="0"/>
        </a:p>
      </dsp:txBody>
      <dsp:txXfrm>
        <a:off x="0" y="3393356"/>
        <a:ext cx="11343785" cy="678522"/>
      </dsp:txXfrm>
    </dsp:sp>
    <dsp:sp modelId="{38B6B2D4-A9A3-48EE-B3A2-5F9CC478C0CA}">
      <dsp:nvSpPr>
        <dsp:cNvPr id="0" name=""/>
        <dsp:cNvSpPr/>
      </dsp:nvSpPr>
      <dsp:spPr>
        <a:xfrm>
          <a:off x="0" y="4071878"/>
          <a:ext cx="1134378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54C66-1537-4935-88DD-17F2E976110B}">
      <dsp:nvSpPr>
        <dsp:cNvPr id="0" name=""/>
        <dsp:cNvSpPr/>
      </dsp:nvSpPr>
      <dsp:spPr>
        <a:xfrm>
          <a:off x="0" y="4071878"/>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Ακολουθεί η Περιφέρεια </a:t>
          </a:r>
          <a:r>
            <a:rPr lang="el-GR" sz="1400" b="1" kern="1200" dirty="0"/>
            <a:t>Δυτικής Μακεδονίας</a:t>
          </a:r>
          <a:r>
            <a:rPr lang="el-GR" sz="1400" kern="1200" dirty="0"/>
            <a:t> με ποσοστό 33% στις τρεις ομάδες ηλικιών (18-50, 51-60, 61 και άνω)</a:t>
          </a:r>
          <a:endParaRPr lang="en-US" sz="1400" kern="1200" dirty="0"/>
        </a:p>
      </dsp:txBody>
      <dsp:txXfrm>
        <a:off x="0" y="4071878"/>
        <a:ext cx="11343785" cy="678522"/>
      </dsp:txXfrm>
    </dsp:sp>
    <dsp:sp modelId="{E2EDC7D8-3413-4FCD-90A2-D33CE39F6F4E}">
      <dsp:nvSpPr>
        <dsp:cNvPr id="0" name=""/>
        <dsp:cNvSpPr/>
      </dsp:nvSpPr>
      <dsp:spPr>
        <a:xfrm>
          <a:off x="0" y="4750400"/>
          <a:ext cx="1134378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85313-A8EB-4874-A912-88DCCE8F4FE3}">
      <dsp:nvSpPr>
        <dsp:cNvPr id="0" name=""/>
        <dsp:cNvSpPr/>
      </dsp:nvSpPr>
      <dsp:spPr>
        <a:xfrm>
          <a:off x="0" y="4750400"/>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Αντίστοιχα η προβληματικότερη Περιφέρεια ως προς τη διαστρωμάτωση των ηλικιών  που διασφαλίζουν το προσδόκιμο διατήρησης της καλλιέργειας, είναι των </a:t>
          </a:r>
          <a:r>
            <a:rPr lang="el-GR" sz="1400" b="1" kern="1200" dirty="0"/>
            <a:t>Ιονίων Νήσων (μικρότεροι των 50 ετών / 21,48%, 51 ετών – 60 ετών / 23,48% και μεγαλύτεροι των 61 ετών / 55,13%)</a:t>
          </a:r>
          <a:endParaRPr lang="en-US" sz="1400" kern="1200" dirty="0"/>
        </a:p>
      </dsp:txBody>
      <dsp:txXfrm>
        <a:off x="0" y="4750400"/>
        <a:ext cx="11343785" cy="678522"/>
      </dsp:txXfrm>
    </dsp:sp>
    <dsp:sp modelId="{9E77880E-42FF-403E-AD2A-7E43A4FC4374}">
      <dsp:nvSpPr>
        <dsp:cNvPr id="0" name=""/>
        <dsp:cNvSpPr/>
      </dsp:nvSpPr>
      <dsp:spPr>
        <a:xfrm>
          <a:off x="0" y="5428923"/>
          <a:ext cx="1134378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C4B8A-7B4F-40BD-A9CD-67F6FA9E0EC8}">
      <dsp:nvSpPr>
        <dsp:cNvPr id="0" name=""/>
        <dsp:cNvSpPr/>
      </dsp:nvSpPr>
      <dsp:spPr>
        <a:xfrm>
          <a:off x="0" y="5428923"/>
          <a:ext cx="11343785" cy="6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Ακολουθεί η Περιφέρεια </a:t>
          </a:r>
          <a:r>
            <a:rPr lang="el-GR" sz="1400" b="1" kern="1200"/>
            <a:t>Ηπείρου</a:t>
          </a:r>
          <a:r>
            <a:rPr lang="el-GR" sz="1400" kern="1200"/>
            <a:t> με ποσοστά  (</a:t>
          </a:r>
          <a:r>
            <a:rPr lang="el-GR" sz="1400" b="1" kern="1200"/>
            <a:t>μικρότεροι των 50 ετών / 26%, 51 ετών – 60 ετών / 25,43% και μεγαλύτεροι των 61 ετών / 48,57%)</a:t>
          </a:r>
          <a:endParaRPr lang="en-US" sz="1400" kern="1200"/>
        </a:p>
      </dsp:txBody>
      <dsp:txXfrm>
        <a:off x="0" y="5428923"/>
        <a:ext cx="11343785" cy="6785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02A73-3584-2847-B851-032891A9F5DB}">
      <dsp:nvSpPr>
        <dsp:cNvPr id="0" name=""/>
        <dsp:cNvSpPr/>
      </dsp:nvSpPr>
      <dsp:spPr>
        <a:xfrm>
          <a:off x="0" y="121279"/>
          <a:ext cx="6666833" cy="2574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Θεωρητικά οι τρεις ανωτέρω, βάσεις δεδομένων, θα έπρεπε να παρουσιάζουν μικρές μόνο  αποκλίσεις</a:t>
          </a:r>
          <a:r>
            <a:rPr lang="el-GR" sz="2200" kern="1200"/>
            <a:t> υπό την προϋπόθεση καταχώρησης από τους υπόχρεους αμπελουργούς ,πλήρως επικαιροποιημένων δεδομένων .Οι μικρές αποκλίσεις  θα οφείλοντο, στους διαφορετικούς χρόνους ενημέρωσης των βάσεων δεδομένων. </a:t>
          </a:r>
          <a:endParaRPr lang="en-US" sz="2200" kern="1200"/>
        </a:p>
      </dsp:txBody>
      <dsp:txXfrm>
        <a:off x="125652" y="246931"/>
        <a:ext cx="6415529" cy="2322696"/>
      </dsp:txXfrm>
    </dsp:sp>
    <dsp:sp modelId="{30E5865C-217D-4149-A9FB-7FF0F8215D1A}">
      <dsp:nvSpPr>
        <dsp:cNvPr id="0" name=""/>
        <dsp:cNvSpPr/>
      </dsp:nvSpPr>
      <dsp:spPr>
        <a:xfrm>
          <a:off x="0" y="2758639"/>
          <a:ext cx="6666833" cy="25740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Όπως εμφαίνεται στον πίνακα που ακολουθεί ,οι αποκλίσεις μεταξύ Αμπελουργικού Μητρώου ,Δηλώσεων Συγκομιδής και ΟΣΔΕ , είναι επιεικώς σημαντικές και αδικαιολόγητες.</a:t>
          </a:r>
          <a:endParaRPr lang="en-US" sz="2200" kern="1200"/>
        </a:p>
      </dsp:txBody>
      <dsp:txXfrm>
        <a:off x="125652" y="2884291"/>
        <a:ext cx="6415529" cy="23226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9A62-2F78-4BC1-BD75-B29201EFBB34}">
      <dsp:nvSpPr>
        <dsp:cNvPr id="0" name=""/>
        <dsp:cNvSpPr/>
      </dsp:nvSpPr>
      <dsp:spPr>
        <a:xfrm>
          <a:off x="0" y="36024"/>
          <a:ext cx="10515600"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Προφανής λόγος για την </a:t>
          </a:r>
          <a:r>
            <a:rPr lang="el-GR" sz="1200" b="1" kern="1200" dirty="0"/>
            <a:t>αιτιολόγηση μέρους των σημαντικών αποκλίσεων</a:t>
          </a:r>
          <a:r>
            <a:rPr lang="el-GR" sz="1200" kern="1200" dirty="0"/>
            <a:t> των βάσεων δεδομένων των Δηλώσεων Συγκομιδής και του ΟΣΔΕ σε σχέση με το Αμπελουργικό Μητρώο είναι:</a:t>
          </a:r>
          <a:endParaRPr lang="en-US" sz="1200" kern="1200" dirty="0"/>
        </a:p>
      </dsp:txBody>
      <dsp:txXfrm>
        <a:off x="53916" y="89940"/>
        <a:ext cx="10407768" cy="996648"/>
      </dsp:txXfrm>
    </dsp:sp>
    <dsp:sp modelId="{50B18E9C-521E-478C-9EF0-7496894C7CA2}">
      <dsp:nvSpPr>
        <dsp:cNvPr id="0" name=""/>
        <dsp:cNvSpPr/>
      </dsp:nvSpPr>
      <dsp:spPr>
        <a:xfrm>
          <a:off x="0" y="1140504"/>
          <a:ext cx="105156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l-GR" sz="1200" b="1" kern="1200" dirty="0"/>
            <a:t>η </a:t>
          </a:r>
          <a:r>
            <a:rPr lang="el-GR" sz="1200" b="1" kern="1200" dirty="0" err="1"/>
            <a:t>επικαιροποίηση</a:t>
          </a:r>
          <a:r>
            <a:rPr lang="el-GR" sz="1200" kern="1200" dirty="0"/>
            <a:t> (ενημέρωση) του </a:t>
          </a:r>
          <a:r>
            <a:rPr lang="el-GR" sz="1200" b="1" kern="1200" dirty="0"/>
            <a:t>Α.Μ</a:t>
          </a:r>
          <a:r>
            <a:rPr lang="el-GR" sz="1200" kern="1200" dirty="0"/>
            <a:t>. από τους αμπελουργούς που έχουν </a:t>
          </a:r>
          <a:r>
            <a:rPr lang="el-GR" sz="1200" b="1" kern="1200" dirty="0"/>
            <a:t>εγκαταλείψει την καλλιέργεια ,</a:t>
          </a:r>
          <a:r>
            <a:rPr lang="el-GR" sz="1200" kern="1200" dirty="0"/>
            <a:t> ή και έχουν φύγει από την ζωή, χωρίς να το δηλώσουν οι κληρονόμοι.</a:t>
          </a:r>
          <a:endParaRPr lang="en-US" sz="1200" kern="1200" dirty="0"/>
        </a:p>
        <a:p>
          <a:pPr marL="114300" lvl="1" indent="-114300" algn="l" defTabSz="533400">
            <a:lnSpc>
              <a:spcPct val="90000"/>
            </a:lnSpc>
            <a:spcBef>
              <a:spcPct val="0"/>
            </a:spcBef>
            <a:spcAft>
              <a:spcPct val="20000"/>
            </a:spcAft>
            <a:buChar char="•"/>
          </a:pPr>
          <a:r>
            <a:rPr lang="el-GR" sz="1200" b="1" kern="1200" dirty="0"/>
            <a:t>η διακίνηση σταφυλιών χωρίς παραστατικά και χωρίς υποβολή Δ.Σ</a:t>
          </a:r>
          <a:r>
            <a:rPr lang="el-GR" sz="1200" kern="1200" dirty="0"/>
            <a:t> (παραοικονομία) , </a:t>
          </a:r>
          <a:r>
            <a:rPr lang="el-GR" sz="1200" b="1" kern="1200" dirty="0"/>
            <a:t>σε συνεργασία εμπόρους σταφυλιών ή και με οινοποιούς</a:t>
          </a:r>
          <a:endParaRPr lang="en-US" sz="1200" kern="1200" dirty="0"/>
        </a:p>
      </dsp:txBody>
      <dsp:txXfrm>
        <a:off x="0" y="1140504"/>
        <a:ext cx="10515600" cy="977040"/>
      </dsp:txXfrm>
    </dsp:sp>
    <dsp:sp modelId="{72E154E7-5B38-4137-A79C-0F289E996E7A}">
      <dsp:nvSpPr>
        <dsp:cNvPr id="0" name=""/>
        <dsp:cNvSpPr/>
      </dsp:nvSpPr>
      <dsp:spPr>
        <a:xfrm>
          <a:off x="0" y="2117544"/>
          <a:ext cx="10515600"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Στο σημείο αυτό πρέπει να αναφερθεί ότι ο </a:t>
          </a:r>
          <a:r>
            <a:rPr lang="el-GR" sz="1200" b="1" kern="1200" dirty="0"/>
            <a:t>ΚΑΝ(ΕΕ) 2018/273</a:t>
          </a:r>
          <a:r>
            <a:rPr lang="el-GR" sz="1200" kern="1200" dirty="0"/>
            <a:t>, ορίζει ως </a:t>
          </a:r>
          <a:r>
            <a:rPr lang="el-GR" sz="1200" b="1" kern="1200" dirty="0"/>
            <a:t>εγκαταλειμμένη καλλιεργούμενη έκταση, την αμπελουργική έκταση, στην οποία δεν εκτελούνται εργασίες με σκοπό τη λήψη εμπορεύσιμου προϊόντος για περισσότερες από 5 </a:t>
          </a:r>
          <a:r>
            <a:rPr lang="el-GR" sz="1200" b="1" kern="1200" dirty="0" err="1"/>
            <a:t>αμπελοοινικές</a:t>
          </a:r>
          <a:r>
            <a:rPr lang="el-GR" sz="1200" b="1" kern="1200" dirty="0"/>
            <a:t> περιόδους</a:t>
          </a:r>
          <a:endParaRPr lang="en-US" sz="1200" kern="1200" dirty="0"/>
        </a:p>
      </dsp:txBody>
      <dsp:txXfrm>
        <a:off x="53916" y="2171460"/>
        <a:ext cx="10407768" cy="996648"/>
      </dsp:txXfrm>
    </dsp:sp>
    <dsp:sp modelId="{D2B83D7F-0015-4532-89A8-5AE229DA3C57}">
      <dsp:nvSpPr>
        <dsp:cNvPr id="0" name=""/>
        <dsp:cNvSpPr/>
      </dsp:nvSpPr>
      <dsp:spPr>
        <a:xfrm>
          <a:off x="0" y="3391944"/>
          <a:ext cx="10515600"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Μετά την πάροδο 5ετίας </a:t>
          </a:r>
          <a:r>
            <a:rPr lang="el-GR" sz="1200" kern="1200" dirty="0"/>
            <a:t>από την έκδοση του ΚΑΝ(ΕΕ) 2018/273 (μέχρι 31/12/2022), </a:t>
          </a:r>
          <a:r>
            <a:rPr lang="el-GR" sz="1200" b="1" kern="1200" dirty="0"/>
            <a:t>κάθε Κ/Μ οφείλει να ενημερώσει την </a:t>
          </a:r>
          <a:r>
            <a:rPr lang="en-US" sz="1200" b="1" kern="1200" dirty="0"/>
            <a:t>Commission</a:t>
          </a:r>
          <a:r>
            <a:rPr lang="el-GR" sz="1200" b="1" kern="1200" dirty="0"/>
            <a:t>, για τις εγκαταλειμμένες εκτάσεις</a:t>
          </a:r>
          <a:r>
            <a:rPr lang="el-GR" sz="1200" kern="1200" dirty="0"/>
            <a:t>, δηλαδή για τις εκτάσεις οι κάτοχοι των οποίων δεν υπέβαλλαν Δ.Σ. για την 5ετίας 2018-2022</a:t>
          </a:r>
          <a:endParaRPr lang="en-US" sz="1200" kern="1200" dirty="0"/>
        </a:p>
      </dsp:txBody>
      <dsp:txXfrm>
        <a:off x="53916" y="3445860"/>
        <a:ext cx="10407768" cy="996648"/>
      </dsp:txXfrm>
    </dsp:sp>
    <dsp:sp modelId="{72D2E7E3-A258-43C5-8F85-143B33766377}">
      <dsp:nvSpPr>
        <dsp:cNvPr id="0" name=""/>
        <dsp:cNvSpPr/>
      </dsp:nvSpPr>
      <dsp:spPr>
        <a:xfrm>
          <a:off x="0" y="4666344"/>
          <a:ext cx="10515600"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rgbClr val="FF0000"/>
              </a:solidFill>
            </a:rPr>
            <a:t>Γεννάται συνεπώς </a:t>
          </a:r>
          <a:r>
            <a:rPr lang="el-GR" sz="1200" b="1" kern="1200" dirty="0">
              <a:solidFill>
                <a:srgbClr val="FF0000"/>
              </a:solidFill>
            </a:rPr>
            <a:t>μείζον πολιτικό ζήτημα στον τομέα για τον τρόπο χειρισμού της προαναφερθείσας υποχρέωσης</a:t>
          </a:r>
          <a:r>
            <a:rPr lang="el-GR" sz="1200" kern="1200" dirty="0">
              <a:solidFill>
                <a:srgbClr val="FF0000"/>
              </a:solidFill>
            </a:rPr>
            <a:t>, αφού για περίπου </a:t>
          </a:r>
          <a:r>
            <a:rPr lang="el-GR" sz="1200" b="1" kern="1200" dirty="0">
              <a:solidFill>
                <a:srgbClr val="FF0000"/>
              </a:solidFill>
            </a:rPr>
            <a:t>400.000 στρέμματα ετησίως δεν υποβάλλονται Δηλώσεις Συγκομιδής.</a:t>
          </a:r>
          <a:endParaRPr lang="en-US" sz="1200" kern="1200" dirty="0">
            <a:solidFill>
              <a:srgbClr val="FF0000"/>
            </a:solidFill>
          </a:endParaRPr>
        </a:p>
      </dsp:txBody>
      <dsp:txXfrm>
        <a:off x="53916" y="4720260"/>
        <a:ext cx="10407768" cy="9966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D67C8-C05B-4AE1-A039-F14B5E557C15}">
      <dsp:nvSpPr>
        <dsp:cNvPr id="0" name=""/>
        <dsp:cNvSpPr/>
      </dsp:nvSpPr>
      <dsp:spPr>
        <a:xfrm>
          <a:off x="0" y="717"/>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06C7FA-E106-4706-861C-669D36CF3E18}">
      <dsp:nvSpPr>
        <dsp:cNvPr id="0" name=""/>
        <dsp:cNvSpPr/>
      </dsp:nvSpPr>
      <dsp:spPr>
        <a:xfrm>
          <a:off x="0" y="717"/>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dirty="0"/>
            <a:t>ο εντοπισμός των ΑΦΜ που δεν προβαίνουν, ούτε σε υποβολή  Δ.Σ, ούτε σε υποβολή  Δήλωση Καλλιέργειας (ΟΣΔΕ) σε σύγκριση με τα δεδομένα  του Α.Μ</a:t>
          </a:r>
          <a:endParaRPr lang="en-US" sz="1700" kern="1200" dirty="0"/>
        </a:p>
      </dsp:txBody>
      <dsp:txXfrm>
        <a:off x="0" y="717"/>
        <a:ext cx="9676964" cy="839550"/>
      </dsp:txXfrm>
    </dsp:sp>
    <dsp:sp modelId="{2AFE3EDF-A6B9-4CF1-8D37-A3FB0DF8CE34}">
      <dsp:nvSpPr>
        <dsp:cNvPr id="0" name=""/>
        <dsp:cNvSpPr/>
      </dsp:nvSpPr>
      <dsp:spPr>
        <a:xfrm>
          <a:off x="0" y="840267"/>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4E5906-DC58-4BCD-888C-091F910FFF14}">
      <dsp:nvSpPr>
        <dsp:cNvPr id="0" name=""/>
        <dsp:cNvSpPr/>
      </dsp:nvSpPr>
      <dsp:spPr>
        <a:xfrm>
          <a:off x="0" y="840267"/>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a:t>ο εντοπισμός των ΑΦΜ που παρ’ ότι υποβάλλουν Δήλωση Καλλιέργειας (ΟΣΔΕ), δεν υποβάλλουν Δ.Σ</a:t>
          </a:r>
          <a:endParaRPr lang="en-US" sz="1700" kern="1200"/>
        </a:p>
      </dsp:txBody>
      <dsp:txXfrm>
        <a:off x="0" y="840267"/>
        <a:ext cx="9676964" cy="839550"/>
      </dsp:txXfrm>
    </dsp:sp>
    <dsp:sp modelId="{1A6DA15E-B147-4406-9A78-DFB0B6695739}">
      <dsp:nvSpPr>
        <dsp:cNvPr id="0" name=""/>
        <dsp:cNvSpPr/>
      </dsp:nvSpPr>
      <dsp:spPr>
        <a:xfrm>
          <a:off x="0" y="1679817"/>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DF08B6-1B51-4D91-AD6C-2B8D5D0703E3}">
      <dsp:nvSpPr>
        <dsp:cNvPr id="0" name=""/>
        <dsp:cNvSpPr/>
      </dsp:nvSpPr>
      <dsp:spPr>
        <a:xfrm>
          <a:off x="0" y="1679817"/>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a:t>η ενημέρωση και ο έλεγχος των αμπελοκαλλιεργητών για τους οποίους παρατηρούνται αποκλίσεις, μέσω των κατά τόπους ΔΑΟΚ</a:t>
          </a:r>
          <a:endParaRPr lang="en-US" sz="1700" kern="1200"/>
        </a:p>
      </dsp:txBody>
      <dsp:txXfrm>
        <a:off x="0" y="1679817"/>
        <a:ext cx="9676964" cy="839550"/>
      </dsp:txXfrm>
    </dsp:sp>
    <dsp:sp modelId="{A5E2BB10-C25A-49EC-98D2-85881AD0012A}">
      <dsp:nvSpPr>
        <dsp:cNvPr id="0" name=""/>
        <dsp:cNvSpPr/>
      </dsp:nvSpPr>
      <dsp:spPr>
        <a:xfrm>
          <a:off x="0" y="2519367"/>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59008C-DBFE-4B36-930D-66BAD3209A5C}">
      <dsp:nvSpPr>
        <dsp:cNvPr id="0" name=""/>
        <dsp:cNvSpPr/>
      </dsp:nvSpPr>
      <dsp:spPr>
        <a:xfrm>
          <a:off x="0" y="2519367"/>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a:t>η κατά το δυνατόν διόρθωση των δεδομένων στο Α.Μ </a:t>
          </a:r>
          <a:endParaRPr lang="en-US" sz="1700" kern="1200"/>
        </a:p>
      </dsp:txBody>
      <dsp:txXfrm>
        <a:off x="0" y="2519367"/>
        <a:ext cx="9676964" cy="839550"/>
      </dsp:txXfrm>
    </dsp:sp>
    <dsp:sp modelId="{A4C2F675-C908-4242-A777-E242F5547689}">
      <dsp:nvSpPr>
        <dsp:cNvPr id="0" name=""/>
        <dsp:cNvSpPr/>
      </dsp:nvSpPr>
      <dsp:spPr>
        <a:xfrm>
          <a:off x="0" y="3358918"/>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44D58C-6D03-43E2-9045-AB6397189381}">
      <dsp:nvSpPr>
        <dsp:cNvPr id="0" name=""/>
        <dsp:cNvSpPr/>
      </dsp:nvSpPr>
      <dsp:spPr>
        <a:xfrm>
          <a:off x="0" y="3358918"/>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dirty="0"/>
            <a:t>η διενέργεια ελέγχων των «ενεργών αμπελοκαλλιεργητών» οι οποίοι δεν υποβάλλουν είτε ΔΣ, είτε Δήλωση Καλλιέργειας</a:t>
          </a:r>
          <a:endParaRPr lang="en-US" sz="1700" kern="1200" dirty="0"/>
        </a:p>
      </dsp:txBody>
      <dsp:txXfrm>
        <a:off x="0" y="3358918"/>
        <a:ext cx="9676964" cy="839550"/>
      </dsp:txXfrm>
    </dsp:sp>
    <dsp:sp modelId="{46C55C97-E28D-44FB-A90F-CA10BBEE0E9D}">
      <dsp:nvSpPr>
        <dsp:cNvPr id="0" name=""/>
        <dsp:cNvSpPr/>
      </dsp:nvSpPr>
      <dsp:spPr>
        <a:xfrm>
          <a:off x="0" y="4198468"/>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2BC4DF-6FCB-4A46-8E6D-5667F0B629DF}">
      <dsp:nvSpPr>
        <dsp:cNvPr id="0" name=""/>
        <dsp:cNvSpPr/>
      </dsp:nvSpPr>
      <dsp:spPr>
        <a:xfrm>
          <a:off x="0" y="4198468"/>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dirty="0"/>
            <a:t>η λήψη πολιτικών αποφάσεων, για το χειρισμό των αποτελεσμάτων που θα προκύπτουν από τις διασταυρώσεις και τους ελέγχους, κυρίως όμως</a:t>
          </a:r>
          <a:endParaRPr lang="en-US" sz="1700" kern="1200" dirty="0"/>
        </a:p>
      </dsp:txBody>
      <dsp:txXfrm>
        <a:off x="0" y="4198468"/>
        <a:ext cx="9676964" cy="839550"/>
      </dsp:txXfrm>
    </dsp:sp>
    <dsp:sp modelId="{1AD8A8AC-DFEB-4CBF-ACC8-3FC654388E7C}">
      <dsp:nvSpPr>
        <dsp:cNvPr id="0" name=""/>
        <dsp:cNvSpPr/>
      </dsp:nvSpPr>
      <dsp:spPr>
        <a:xfrm>
          <a:off x="0" y="5038018"/>
          <a:ext cx="967696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F4EC2B-0E43-421E-AA78-205AC15626B7}">
      <dsp:nvSpPr>
        <dsp:cNvPr id="0" name=""/>
        <dsp:cNvSpPr/>
      </dsp:nvSpPr>
      <dsp:spPr>
        <a:xfrm>
          <a:off x="0" y="5038018"/>
          <a:ext cx="9676964" cy="83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b="1" kern="1200" dirty="0">
              <a:solidFill>
                <a:srgbClr val="FF0000"/>
              </a:solidFill>
            </a:rPr>
            <a:t>η αντιμετώπιση του προβλήματος των εγκαταλειμμένων εκτάσεων σε συνδυασμό με το αίτημα του κλάδου για αύξηση των εκτάσεων με νέες φυτεύσεις ( Αναδιάρθρωση , Δηλώσεις Συγκομιδής)</a:t>
          </a:r>
          <a:r>
            <a:rPr lang="el-GR" sz="1700" b="1" kern="1200" dirty="0"/>
            <a:t> </a:t>
          </a:r>
          <a:endParaRPr lang="en-US" sz="1700" kern="1200" dirty="0"/>
        </a:p>
      </dsp:txBody>
      <dsp:txXfrm>
        <a:off x="0" y="5038018"/>
        <a:ext cx="9676964" cy="839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471D8-7CFF-447A-81FF-75BFB98AEE3B}">
      <dsp:nvSpPr>
        <dsp:cNvPr id="0" name=""/>
        <dsp:cNvSpPr/>
      </dsp:nvSpPr>
      <dsp:spPr>
        <a:xfrm>
          <a:off x="0" y="6606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Μεγαλύτερα ποσοστά εγκατάλειψης από το 2016 λαμβανομένου υπόψιν και του υφιστάμενου αμπελώνα παρουσιάζουν οι Περιφέρειες:</a:t>
          </a:r>
          <a:endParaRPr lang="en-US" sz="2200" kern="1200"/>
        </a:p>
      </dsp:txBody>
      <dsp:txXfrm>
        <a:off x="42722" y="108784"/>
        <a:ext cx="10221434" cy="789716"/>
      </dsp:txXfrm>
    </dsp:sp>
    <dsp:sp modelId="{E5B0BBC2-2BE9-47D4-BB1A-B1DDDA6CBF77}">
      <dsp:nvSpPr>
        <dsp:cNvPr id="0" name=""/>
        <dsp:cNvSpPr/>
      </dsp:nvSpPr>
      <dsp:spPr>
        <a:xfrm>
          <a:off x="0" y="100458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Πελοποννήσου με 7.653,9 στρέμματα</a:t>
          </a:r>
          <a:r>
            <a:rPr lang="el-GR" sz="2200" kern="1200"/>
            <a:t> σε σύνολο 101.416,3 στρέμματα </a:t>
          </a:r>
          <a:r>
            <a:rPr lang="el-GR" sz="2200" b="1" kern="1200"/>
            <a:t>(-7,55%)</a:t>
          </a:r>
          <a:endParaRPr lang="en-US" sz="2200" kern="1200"/>
        </a:p>
      </dsp:txBody>
      <dsp:txXfrm>
        <a:off x="42722" y="1047304"/>
        <a:ext cx="10221434" cy="789716"/>
      </dsp:txXfrm>
    </dsp:sp>
    <dsp:sp modelId="{8729DA9A-BDC6-4138-910F-F6F6AF573477}">
      <dsp:nvSpPr>
        <dsp:cNvPr id="0" name=""/>
        <dsp:cNvSpPr/>
      </dsp:nvSpPr>
      <dsp:spPr>
        <a:xfrm>
          <a:off x="0" y="194310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Κρήτης με 5.679,6 στρέμματα</a:t>
          </a:r>
          <a:r>
            <a:rPr lang="el-GR" sz="2200" kern="1200"/>
            <a:t> σε σύνολο 76.598,5 στρέμματα </a:t>
          </a:r>
          <a:r>
            <a:rPr lang="el-GR" sz="2200" b="1" kern="1200"/>
            <a:t>(-7,41%)</a:t>
          </a:r>
          <a:r>
            <a:rPr lang="el-GR" sz="2200" kern="1200"/>
            <a:t> </a:t>
          </a:r>
          <a:endParaRPr lang="en-US" sz="2200" kern="1200"/>
        </a:p>
      </dsp:txBody>
      <dsp:txXfrm>
        <a:off x="42722" y="1985824"/>
        <a:ext cx="10221434" cy="789716"/>
      </dsp:txXfrm>
    </dsp:sp>
    <dsp:sp modelId="{EE3235CD-D8E4-4005-A667-5A2F5A902FEF}">
      <dsp:nvSpPr>
        <dsp:cNvPr id="0" name=""/>
        <dsp:cNvSpPr/>
      </dsp:nvSpPr>
      <dsp:spPr>
        <a:xfrm>
          <a:off x="0" y="288162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Δυτικής Μακεδονίας με 1.994,9 στρέμματα</a:t>
          </a:r>
          <a:r>
            <a:rPr lang="el-GR" sz="2200" kern="1200" dirty="0"/>
            <a:t> σε σύνολο 27.905,5 στρέμματα </a:t>
          </a:r>
          <a:r>
            <a:rPr lang="el-GR" sz="2200" b="1" kern="1200" dirty="0"/>
            <a:t>(-7, 15%)</a:t>
          </a:r>
          <a:r>
            <a:rPr lang="el-GR" sz="2200" kern="1200" dirty="0"/>
            <a:t> </a:t>
          </a:r>
          <a:endParaRPr lang="en-US" sz="2200" kern="1200" dirty="0"/>
        </a:p>
      </dsp:txBody>
      <dsp:txXfrm>
        <a:off x="42722" y="2924344"/>
        <a:ext cx="10221434" cy="789716"/>
      </dsp:txXfrm>
    </dsp:sp>
    <dsp:sp modelId="{18C9E996-EFC4-4314-80FD-FDA1659758CE}">
      <dsp:nvSpPr>
        <dsp:cNvPr id="0" name=""/>
        <dsp:cNvSpPr/>
      </dsp:nvSpPr>
      <dsp:spPr>
        <a:xfrm>
          <a:off x="0" y="382014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Κεντρικής Μακεδονίας με 3.172,1</a:t>
          </a:r>
          <a:r>
            <a:rPr lang="el-GR" sz="2200" kern="1200"/>
            <a:t> στρέμματα σε σύνολο 48.709,9 στρέμματα </a:t>
          </a:r>
          <a:r>
            <a:rPr lang="el-GR" sz="2200" b="1" kern="1200"/>
            <a:t>(-6,51%)</a:t>
          </a:r>
          <a:r>
            <a:rPr lang="el-GR" sz="2200" kern="1200"/>
            <a:t> </a:t>
          </a:r>
          <a:endParaRPr lang="en-US" sz="2200" kern="1200"/>
        </a:p>
      </dsp:txBody>
      <dsp:txXfrm>
        <a:off x="42722" y="3862864"/>
        <a:ext cx="10221434" cy="789716"/>
      </dsp:txXfrm>
    </dsp:sp>
    <dsp:sp modelId="{7FDC6B66-8185-4FB0-865C-602210C86E6C}">
      <dsp:nvSpPr>
        <dsp:cNvPr id="0" name=""/>
        <dsp:cNvSpPr/>
      </dsp:nvSpPr>
      <dsp:spPr>
        <a:xfrm>
          <a:off x="0" y="4758662"/>
          <a:ext cx="10306878"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Στερεάς Ελλάδος με 4.208,3 στρέμματα</a:t>
          </a:r>
          <a:r>
            <a:rPr lang="el-GR" sz="2200" kern="1200"/>
            <a:t> σε σύνολο 70.650,6 στρέμματα </a:t>
          </a:r>
          <a:r>
            <a:rPr lang="el-GR" sz="2200" b="1" kern="1200"/>
            <a:t>(-5,96%)</a:t>
          </a:r>
          <a:r>
            <a:rPr lang="el-GR" sz="2200" kern="1200"/>
            <a:t> </a:t>
          </a:r>
          <a:endParaRPr lang="en-US" sz="2200" kern="1200"/>
        </a:p>
      </dsp:txBody>
      <dsp:txXfrm>
        <a:off x="42722" y="4801384"/>
        <a:ext cx="10221434"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A3556-E596-4F58-9124-7EB4D2AE5601}">
      <dsp:nvSpPr>
        <dsp:cNvPr id="0" name=""/>
        <dsp:cNvSpPr/>
      </dsp:nvSpPr>
      <dsp:spPr>
        <a:xfrm>
          <a:off x="0" y="-349822"/>
          <a:ext cx="8949912" cy="17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οι Περιφέρειες </a:t>
          </a:r>
          <a:r>
            <a:rPr lang="el-GR" sz="1700" b="1" kern="1200" dirty="0"/>
            <a:t>Δυτικής Μακεδονίας, Θεσσαλίας, Αν. Μακεδονίας-Θράκης και </a:t>
          </a:r>
          <a:r>
            <a:rPr lang="el-GR" sz="1700" b="1" kern="1200" dirty="0" err="1"/>
            <a:t>Κεντρ</a:t>
          </a:r>
          <a:r>
            <a:rPr lang="el-GR" sz="1700" b="1" kern="1200" dirty="0"/>
            <a:t>. Μακεδονίας</a:t>
          </a:r>
          <a:r>
            <a:rPr lang="el-GR" sz="1700" kern="1200" dirty="0"/>
            <a:t>, έχουν λάβει Άδειες Φύτευσης, </a:t>
          </a:r>
          <a:r>
            <a:rPr lang="el-GR" sz="1700" b="1" kern="1200" dirty="0"/>
            <a:t>σημαντικά αυξημένες σε έκταση σε σύγκριση με το 1% </a:t>
          </a:r>
          <a:r>
            <a:rPr lang="el-GR" sz="1700" kern="1200" dirty="0"/>
            <a:t>των ήδη φυτεμένων εκτάσεων με αμπέλια σε αυτές </a:t>
          </a:r>
          <a:endParaRPr lang="en-US" sz="1700" kern="1200" dirty="0"/>
        </a:p>
      </dsp:txBody>
      <dsp:txXfrm>
        <a:off x="51493" y="-298329"/>
        <a:ext cx="7855108" cy="1655116"/>
      </dsp:txXfrm>
    </dsp:sp>
    <dsp:sp modelId="{A96DDFB1-F590-4ACC-B2E2-BB680DFD1AA0}">
      <dsp:nvSpPr>
        <dsp:cNvPr id="0" name=""/>
        <dsp:cNvSpPr/>
      </dsp:nvSpPr>
      <dsp:spPr>
        <a:xfrm>
          <a:off x="749555" y="746556"/>
          <a:ext cx="8949912" cy="16868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οι αυξημένες εκτάσεις στις παραπάνω Περιφέρειες  οφείλονται </a:t>
          </a:r>
          <a:r>
            <a:rPr lang="el-GR" sz="1600" b="1" kern="1200" dirty="0"/>
            <a:t>στη χορήγηση Αδειών Φύτευσης από το 2016 έως το 2019, σε Εθνικό και όχι σε Περιφερειακό Επίπεδο.</a:t>
          </a:r>
          <a:endParaRPr lang="en-US" sz="1600" kern="1200" dirty="0"/>
        </a:p>
      </dsp:txBody>
      <dsp:txXfrm>
        <a:off x="798962" y="795963"/>
        <a:ext cx="7518120" cy="1588065"/>
      </dsp:txXfrm>
    </dsp:sp>
    <dsp:sp modelId="{D2724154-DABB-446E-873D-73D7562CDA10}">
      <dsp:nvSpPr>
        <dsp:cNvPr id="0" name=""/>
        <dsp:cNvSpPr/>
      </dsp:nvSpPr>
      <dsp:spPr>
        <a:xfrm>
          <a:off x="1487922" y="1922213"/>
          <a:ext cx="8949912" cy="14571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αντίθετα στις Περιφέρειες </a:t>
          </a:r>
          <a:r>
            <a:rPr lang="el-GR" sz="1500" b="1" kern="1200" dirty="0"/>
            <a:t>Αττικής, Ιονίων Νήσων, Δυτικής Ελλάδας, Βορείου και Νοτίου Αιγαίου και Πελοποννήσου</a:t>
          </a:r>
          <a:r>
            <a:rPr lang="el-GR" sz="1500" kern="1200" dirty="0"/>
            <a:t>, οι </a:t>
          </a:r>
          <a:r>
            <a:rPr lang="el-GR" sz="1500" kern="1200" dirty="0" err="1"/>
            <a:t>χορηγηθείσες</a:t>
          </a:r>
          <a:r>
            <a:rPr lang="el-GR" sz="1500" kern="1200" dirty="0"/>
            <a:t> Άδειες Φύτευσης </a:t>
          </a:r>
          <a:r>
            <a:rPr lang="el-GR" sz="1500" b="1" kern="1200" dirty="0"/>
            <a:t>υπολείπονται</a:t>
          </a:r>
          <a:r>
            <a:rPr lang="el-GR" sz="1500" kern="1200" dirty="0"/>
            <a:t> </a:t>
          </a:r>
          <a:r>
            <a:rPr lang="el-GR" sz="1500" b="1" kern="1200" dirty="0"/>
            <a:t>σε σύγκριση με το 1%</a:t>
          </a:r>
          <a:r>
            <a:rPr lang="el-GR" sz="1500" kern="1200" dirty="0"/>
            <a:t> επί των ήδη φυτεμένων εκτάσεων σε αυτές με αμπελώνες.</a:t>
          </a:r>
          <a:endParaRPr lang="en-US" sz="1500" kern="1200" dirty="0"/>
        </a:p>
      </dsp:txBody>
      <dsp:txXfrm>
        <a:off x="1530599" y="1964890"/>
        <a:ext cx="7542768" cy="1371747"/>
      </dsp:txXfrm>
    </dsp:sp>
    <dsp:sp modelId="{6576B0DE-E892-4BB1-99DD-556740B5B47C}">
      <dsp:nvSpPr>
        <dsp:cNvPr id="0" name=""/>
        <dsp:cNvSpPr/>
      </dsp:nvSpPr>
      <dsp:spPr>
        <a:xfrm>
          <a:off x="2237477" y="2993365"/>
          <a:ext cx="8949912" cy="14363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οι Περιφέρειες που εμφανίζουν, </a:t>
          </a:r>
          <a:r>
            <a:rPr lang="el-GR" sz="1500" b="1" kern="1200" dirty="0"/>
            <a:t>μειωμένη χορήγηση Αδειών Φύτευσης σε εκτάσεις</a:t>
          </a:r>
          <a:r>
            <a:rPr lang="el-GR" sz="1500" kern="1200" dirty="0"/>
            <a:t>, αυτό οφείλεται </a:t>
          </a:r>
          <a:r>
            <a:rPr lang="el-GR" sz="1500" b="1" kern="1200" dirty="0"/>
            <a:t>και</a:t>
          </a:r>
          <a:r>
            <a:rPr lang="el-GR" sz="1500" kern="1200" dirty="0"/>
            <a:t> στον μικρότερο αριθμό αιτημάτων σε έκταση, σε σύγκριση με το 1% της φυτεμένης σε αυτές έκτασης με αμπέλια.       </a:t>
          </a:r>
          <a:endParaRPr lang="en-US" sz="1500" kern="1200" dirty="0"/>
        </a:p>
      </dsp:txBody>
      <dsp:txXfrm>
        <a:off x="2279546" y="3035434"/>
        <a:ext cx="7532796" cy="1352193"/>
      </dsp:txXfrm>
    </dsp:sp>
    <dsp:sp modelId="{3B2DEAA9-2443-458B-87DF-BB8D6B6990B4}">
      <dsp:nvSpPr>
        <dsp:cNvPr id="0" name=""/>
        <dsp:cNvSpPr/>
      </dsp:nvSpPr>
      <dsp:spPr>
        <a:xfrm>
          <a:off x="8366489" y="767901"/>
          <a:ext cx="583422" cy="58342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497759" y="767901"/>
        <a:ext cx="320882" cy="439025"/>
      </dsp:txXfrm>
    </dsp:sp>
    <dsp:sp modelId="{E5CA94EB-39A6-4F51-B6FF-1345F04ECE53}">
      <dsp:nvSpPr>
        <dsp:cNvPr id="0" name=""/>
        <dsp:cNvSpPr/>
      </dsp:nvSpPr>
      <dsp:spPr>
        <a:xfrm>
          <a:off x="9116045" y="1828669"/>
          <a:ext cx="583422" cy="58342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47315" y="1828669"/>
        <a:ext cx="320882" cy="439025"/>
      </dsp:txXfrm>
    </dsp:sp>
    <dsp:sp modelId="{E4F48FBE-BF4A-40D5-933B-DDD2B5A506BA}">
      <dsp:nvSpPr>
        <dsp:cNvPr id="0" name=""/>
        <dsp:cNvSpPr/>
      </dsp:nvSpPr>
      <dsp:spPr>
        <a:xfrm>
          <a:off x="9854412" y="2889436"/>
          <a:ext cx="583422" cy="58342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985682" y="2889436"/>
        <a:ext cx="320882" cy="439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5293D-4D64-4AB5-B922-23EB0D007A11}">
      <dsp:nvSpPr>
        <dsp:cNvPr id="0" name=""/>
        <dsp:cNvSpPr/>
      </dsp:nvSpPr>
      <dsp:spPr>
        <a:xfrm>
          <a:off x="0" y="0"/>
          <a:ext cx="6943725" cy="38787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a:t>Το σύνολο των Περιφερειών της </a:t>
          </a:r>
          <a:r>
            <a:rPr lang="el-GR" sz="2300" b="1" kern="1200"/>
            <a:t>Μακεδονίας και η Θεσσαλία</a:t>
          </a:r>
          <a:r>
            <a:rPr lang="el-GR" sz="2300" kern="1200"/>
            <a:t>  εμφανίζουν μεγαλύτερο ενδιαφέρον για νέες φυτεύσεις το οποίο εξηγείται </a:t>
          </a:r>
          <a:r>
            <a:rPr lang="el-GR" sz="2300" b="1" kern="1200"/>
            <a:t>λόγω περισσότερων αιτημάτων για νέες φυτεύσεις</a:t>
          </a:r>
          <a:r>
            <a:rPr lang="el-GR" sz="2300" kern="1200"/>
            <a:t> ,εκτός των άλλων επειδή:</a:t>
          </a:r>
          <a:endParaRPr lang="en-US" sz="2300" kern="1200"/>
        </a:p>
      </dsp:txBody>
      <dsp:txXfrm>
        <a:off x="0" y="0"/>
        <a:ext cx="6943725" cy="2094504"/>
      </dsp:txXfrm>
    </dsp:sp>
    <dsp:sp modelId="{BB0F3DB4-A73B-4774-BF50-711C985E4198}">
      <dsp:nvSpPr>
        <dsp:cNvPr id="0" name=""/>
        <dsp:cNvSpPr/>
      </dsp:nvSpPr>
      <dsp:spPr>
        <a:xfrm>
          <a:off x="3390" y="2016930"/>
          <a:ext cx="2312314" cy="178420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l-GR" sz="1400" b="1" kern="1200"/>
            <a:t>Καταβάλλονται συγκριτικά με την υπόλοιπη Ελλάδα υψηλότερες τιμές σταφυλιών</a:t>
          </a:r>
          <a:endParaRPr lang="en-US" sz="1400" kern="1200"/>
        </a:p>
      </dsp:txBody>
      <dsp:txXfrm>
        <a:off x="3390" y="2016930"/>
        <a:ext cx="2312314" cy="1784207"/>
      </dsp:txXfrm>
    </dsp:sp>
    <dsp:sp modelId="{47217BF7-6D9D-46B9-8BA9-259B6EEF6C5C}">
      <dsp:nvSpPr>
        <dsp:cNvPr id="0" name=""/>
        <dsp:cNvSpPr/>
      </dsp:nvSpPr>
      <dsp:spPr>
        <a:xfrm>
          <a:off x="2315705" y="2016930"/>
          <a:ext cx="2312314" cy="1784207"/>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Υπάρχει επάρκεια εκτάσεων για φυτεύσεις σε σύγκριση με τα νησιά, την Αττική κλπ.</a:t>
          </a:r>
          <a:endParaRPr lang="en-US" sz="1400" kern="1200" dirty="0"/>
        </a:p>
      </dsp:txBody>
      <dsp:txXfrm>
        <a:off x="2315705" y="2016930"/>
        <a:ext cx="2312314" cy="1784207"/>
      </dsp:txXfrm>
    </dsp:sp>
    <dsp:sp modelId="{4E45FA18-4033-4685-9583-E290B69A4921}">
      <dsp:nvSpPr>
        <dsp:cNvPr id="0" name=""/>
        <dsp:cNvSpPr/>
      </dsp:nvSpPr>
      <dsp:spPr>
        <a:xfrm>
          <a:off x="4628019" y="2016930"/>
          <a:ext cx="2312314" cy="178420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l-GR" sz="1400" b="1" kern="1200"/>
            <a:t>Ανέκαθεν στη Βόρεια Ελλάδα διαμορφωνόταν διαφορετική κουλτούρα για το κρασί και παρατηρούνται σχετικά λιγότερα φαινόμενα παραοικονομίας</a:t>
          </a:r>
          <a:endParaRPr lang="en-US" sz="1400" kern="1200"/>
        </a:p>
      </dsp:txBody>
      <dsp:txXfrm>
        <a:off x="4628019" y="2016930"/>
        <a:ext cx="2312314" cy="1784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F07E8-2869-441E-8FDE-F50F96732BC0}">
      <dsp:nvSpPr>
        <dsp:cNvPr id="0" name=""/>
        <dsp:cNvSpPr/>
      </dsp:nvSpPr>
      <dsp:spPr>
        <a:xfrm>
          <a:off x="0" y="0"/>
          <a:ext cx="5567515" cy="14708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a:t>Δραστηριοποιούνται μαζικά στην παραγωγή αποσταγμάτων (διήμεροι), γεγονός που ενισχύει το αμπελουργικό εισόδημα.</a:t>
          </a:r>
          <a:endParaRPr lang="en-US" sz="1400" kern="1200"/>
        </a:p>
      </dsp:txBody>
      <dsp:txXfrm>
        <a:off x="43079" y="43079"/>
        <a:ext cx="3980391" cy="1384656"/>
      </dsp:txXfrm>
    </dsp:sp>
    <dsp:sp modelId="{686D9C04-4045-47B0-B9C4-94C62B692E61}">
      <dsp:nvSpPr>
        <dsp:cNvPr id="0" name=""/>
        <dsp:cNvSpPr/>
      </dsp:nvSpPr>
      <dsp:spPr>
        <a:xfrm>
          <a:off x="491251" y="1715950"/>
          <a:ext cx="5567515" cy="14708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Όταν εφαρμόσθηκε η κατανομή Αδειών Φύτευσης </a:t>
          </a:r>
          <a:r>
            <a:rPr lang="el-GR" sz="1400" b="1" kern="1200"/>
            <a:t>σε Εθνικό επίπεδο η</a:t>
          </a:r>
          <a:r>
            <a:rPr lang="el-GR" sz="1400" kern="1200"/>
            <a:t> </a:t>
          </a:r>
          <a:r>
            <a:rPr lang="el-GR" sz="1400" b="1" kern="1200"/>
            <a:t>Δ. Μακεδονία </a:t>
          </a:r>
          <a:r>
            <a:rPr lang="el-GR" sz="1400" kern="1200"/>
            <a:t>πριμοδοτήθηκε αποκλειστικά με το κριτήριο της </a:t>
          </a:r>
          <a:r>
            <a:rPr lang="el-GR" sz="1400" b="1" kern="1200"/>
            <a:t>εγκατάστασης αμπελώνα σε υψόμετρο άνω των 500 μ</a:t>
          </a:r>
          <a:r>
            <a:rPr lang="el-GR" sz="1400" kern="1200"/>
            <a:t>. ,με αποτέλεσμα να ικανοποιούνται όλα τα αιτήματα.</a:t>
          </a:r>
          <a:endParaRPr lang="en-US" sz="1400" kern="1200"/>
        </a:p>
      </dsp:txBody>
      <dsp:txXfrm>
        <a:off x="534330" y="1759029"/>
        <a:ext cx="4034076" cy="1384656"/>
      </dsp:txXfrm>
    </dsp:sp>
    <dsp:sp modelId="{BD5E22D8-75F4-4895-9FA5-07007DBFD4AE}">
      <dsp:nvSpPr>
        <dsp:cNvPr id="0" name=""/>
        <dsp:cNvSpPr/>
      </dsp:nvSpPr>
      <dsp:spPr>
        <a:xfrm>
          <a:off x="982502" y="3431900"/>
          <a:ext cx="5567515" cy="14708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a:t>Οι επιπτώσεις της κλιματικής κρίσης είναι σχετικά μικρότερες στη Βόρεια Ελλάδα</a:t>
          </a:r>
          <a:endParaRPr lang="en-US" sz="1400" kern="1200"/>
        </a:p>
      </dsp:txBody>
      <dsp:txXfrm>
        <a:off x="1025581" y="3474979"/>
        <a:ext cx="4034076" cy="1384656"/>
      </dsp:txXfrm>
    </dsp:sp>
    <dsp:sp modelId="{79066F3D-7279-4C89-AF32-8C1983E50EF6}">
      <dsp:nvSpPr>
        <dsp:cNvPr id="0" name=""/>
        <dsp:cNvSpPr/>
      </dsp:nvSpPr>
      <dsp:spPr>
        <a:xfrm>
          <a:off x="4611485" y="1115367"/>
          <a:ext cx="956029" cy="956029"/>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26592" y="1115367"/>
        <a:ext cx="525815" cy="719412"/>
      </dsp:txXfrm>
    </dsp:sp>
    <dsp:sp modelId="{F727181B-1417-4BEC-B1ED-A2EA49926FCE}">
      <dsp:nvSpPr>
        <dsp:cNvPr id="0" name=""/>
        <dsp:cNvSpPr/>
      </dsp:nvSpPr>
      <dsp:spPr>
        <a:xfrm>
          <a:off x="5102737" y="2821512"/>
          <a:ext cx="956029" cy="956029"/>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17844" y="2821512"/>
        <a:ext cx="525815" cy="719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D2E59-897F-C041-95E3-0EBE950A38E6}">
      <dsp:nvSpPr>
        <dsp:cNvPr id="0" name=""/>
        <dsp:cNvSpPr/>
      </dsp:nvSpPr>
      <dsp:spPr>
        <a:xfrm>
          <a:off x="922" y="437080"/>
          <a:ext cx="3734732" cy="44816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09" tIns="0" rIns="368909" bIns="330200" numCol="1" spcCol="1270" anchor="t" anchorCtr="0">
          <a:noAutofit/>
        </a:bodyPr>
        <a:lstStyle/>
        <a:p>
          <a:pPr marL="0" lvl="0" indent="0" algn="l" defTabSz="666750">
            <a:lnSpc>
              <a:spcPct val="90000"/>
            </a:lnSpc>
            <a:spcBef>
              <a:spcPct val="0"/>
            </a:spcBef>
            <a:spcAft>
              <a:spcPct val="35000"/>
            </a:spcAft>
            <a:buNone/>
          </a:pPr>
          <a:r>
            <a:rPr lang="el-GR" sz="1500" b="1" kern="1200"/>
            <a:t>Ελαφρά βελτιωμένα, παρουσιάζονται τα διαρθρωτικά μεγέθη του ελληνικού αμπελώνα, οινοποιήσιμων ποικιλιών το 2023, έναντι του 2015,</a:t>
          </a:r>
          <a:endParaRPr lang="en-US" sz="1500" kern="1200"/>
        </a:p>
      </dsp:txBody>
      <dsp:txXfrm>
        <a:off x="922" y="2229751"/>
        <a:ext cx="3734732" cy="2689007"/>
      </dsp:txXfrm>
    </dsp:sp>
    <dsp:sp modelId="{2CFF729E-5920-E349-9FB3-1725A51FA51A}">
      <dsp:nvSpPr>
        <dsp:cNvPr id="0" name=""/>
        <dsp:cNvSpPr/>
      </dsp:nvSpPr>
      <dsp:spPr>
        <a:xfrm>
          <a:off x="922" y="437080"/>
          <a:ext cx="3734732" cy="17926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8909" tIns="165100" rIns="36890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922" y="437080"/>
        <a:ext cx="3734732" cy="1792671"/>
      </dsp:txXfrm>
    </dsp:sp>
    <dsp:sp modelId="{E97C4C4C-4A8D-E848-9A92-5DEC90EC13E2}">
      <dsp:nvSpPr>
        <dsp:cNvPr id="0" name=""/>
        <dsp:cNvSpPr/>
      </dsp:nvSpPr>
      <dsp:spPr>
        <a:xfrm>
          <a:off x="4034432" y="437080"/>
          <a:ext cx="3734732" cy="448167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09" tIns="0" rIns="368909" bIns="330200" numCol="1" spcCol="1270" anchor="t" anchorCtr="0">
          <a:noAutofit/>
        </a:bodyPr>
        <a:lstStyle/>
        <a:p>
          <a:pPr marL="0" lvl="0" indent="0" algn="l" defTabSz="666750">
            <a:lnSpc>
              <a:spcPct val="90000"/>
            </a:lnSpc>
            <a:spcBef>
              <a:spcPct val="0"/>
            </a:spcBef>
            <a:spcAft>
              <a:spcPct val="35000"/>
            </a:spcAft>
            <a:buNone/>
          </a:pPr>
          <a:r>
            <a:rPr lang="el-GR" sz="1500" b="1" kern="1200"/>
            <a:t>Στο μεσοδιάστημα μεταξύ 2015 και 2023, χορηγήθηκαν Άδειες Φύτευσης έκτασης 48.584,28  στρεμμάτων, οι οποίες συνέβαλαν σε μικρό βαθμό στην βελτίωση της εικόνας του κατακερματισμού που συνεχίζει να εμφανίζει ο ελληνικός αμπελώνας</a:t>
          </a:r>
          <a:r>
            <a:rPr lang="el-GR" sz="1500" kern="1200"/>
            <a:t>, </a:t>
          </a:r>
          <a:endParaRPr lang="en-US" sz="1500" kern="1200"/>
        </a:p>
      </dsp:txBody>
      <dsp:txXfrm>
        <a:off x="4034432" y="2229751"/>
        <a:ext cx="3734732" cy="2689007"/>
      </dsp:txXfrm>
    </dsp:sp>
    <dsp:sp modelId="{EDD0D44E-91DD-814C-8026-979BD0AEE978}">
      <dsp:nvSpPr>
        <dsp:cNvPr id="0" name=""/>
        <dsp:cNvSpPr/>
      </dsp:nvSpPr>
      <dsp:spPr>
        <a:xfrm>
          <a:off x="4034432" y="437080"/>
          <a:ext cx="3734732" cy="17926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8909" tIns="165100" rIns="36890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4034432" y="437080"/>
        <a:ext cx="3734732" cy="1792671"/>
      </dsp:txXfrm>
    </dsp:sp>
    <dsp:sp modelId="{50041A04-C898-7144-8D8E-0C2BC7C8F92B}">
      <dsp:nvSpPr>
        <dsp:cNvPr id="0" name=""/>
        <dsp:cNvSpPr/>
      </dsp:nvSpPr>
      <dsp:spPr>
        <a:xfrm>
          <a:off x="8067943" y="437080"/>
          <a:ext cx="3734732" cy="448167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09" tIns="0" rIns="368909" bIns="330200" numCol="1" spcCol="1270" anchor="t" anchorCtr="0">
          <a:noAutofit/>
        </a:bodyPr>
        <a:lstStyle/>
        <a:p>
          <a:pPr marL="0" lvl="0" indent="0" algn="l" defTabSz="666750">
            <a:lnSpc>
              <a:spcPct val="90000"/>
            </a:lnSpc>
            <a:spcBef>
              <a:spcPct val="0"/>
            </a:spcBef>
            <a:spcAft>
              <a:spcPct val="35000"/>
            </a:spcAft>
            <a:buNone/>
          </a:pPr>
          <a:r>
            <a:rPr lang="el-GR" sz="1500" b="1" kern="1200" dirty="0"/>
            <a:t>Οι Άδειες Φύτευσης κατευθύνθηκαν κατά κύριο λόγο στους κατόχους υφιστάμενων αμπελουργικών εκμεταλλεύσεων</a:t>
          </a:r>
          <a:r>
            <a:rPr lang="el-GR" sz="1500" kern="1200" dirty="0"/>
            <a:t> μέσω της αυξημένης  σταθμικής βαρύτητας (συντελεστής 0,35 με σύνολο τη μονάδα)  του κριτηρίου προτεραιότητας της αύξησης του μεγέθους των εκμεταλλεύσεων</a:t>
          </a:r>
          <a:endParaRPr lang="en-US" sz="1500" kern="1200" dirty="0"/>
        </a:p>
      </dsp:txBody>
      <dsp:txXfrm>
        <a:off x="8067943" y="2229751"/>
        <a:ext cx="3734732" cy="2689007"/>
      </dsp:txXfrm>
    </dsp:sp>
    <dsp:sp modelId="{037CDCE0-B3F1-214E-8CDA-E9DAD656FB3D}">
      <dsp:nvSpPr>
        <dsp:cNvPr id="0" name=""/>
        <dsp:cNvSpPr/>
      </dsp:nvSpPr>
      <dsp:spPr>
        <a:xfrm>
          <a:off x="8067943" y="437080"/>
          <a:ext cx="3734732" cy="17926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68909" tIns="165100" rIns="36890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8067943" y="437080"/>
        <a:ext cx="3734732" cy="1792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C90A8-EE05-4E1D-B6B5-4E9459E6F30E}">
      <dsp:nvSpPr>
        <dsp:cNvPr id="0" name=""/>
        <dsp:cNvSpPr/>
      </dsp:nvSpPr>
      <dsp:spPr>
        <a:xfrm>
          <a:off x="0" y="3015"/>
          <a:ext cx="970910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99191E-B9D3-4824-A98A-04C64DBBC116}">
      <dsp:nvSpPr>
        <dsp:cNvPr id="0" name=""/>
        <dsp:cNvSpPr/>
      </dsp:nvSpPr>
      <dsp:spPr>
        <a:xfrm>
          <a:off x="0" y="3015"/>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Μικρή </a:t>
          </a:r>
          <a:r>
            <a:rPr lang="el-GR" sz="1800" b="1" kern="1200" dirty="0"/>
            <a:t>άνοδος της μέσης έκτασης σε εθνικό επίπεδο</a:t>
          </a:r>
          <a:r>
            <a:rPr lang="el-GR" sz="1800" kern="1200" dirty="0"/>
            <a:t> ανά παραγωγό από </a:t>
          </a:r>
          <a:r>
            <a:rPr lang="el-GR" sz="1800" b="1" kern="1200" dirty="0"/>
            <a:t>3,95</a:t>
          </a:r>
          <a:r>
            <a:rPr lang="el-GR" sz="1800" kern="1200" dirty="0"/>
            <a:t> </a:t>
          </a:r>
          <a:r>
            <a:rPr lang="el-GR" sz="1800" kern="1200" dirty="0" err="1"/>
            <a:t>στρ</a:t>
          </a:r>
          <a:r>
            <a:rPr lang="el-GR" sz="1800" kern="1200" dirty="0"/>
            <a:t>./παρ. (2015) σε </a:t>
          </a:r>
          <a:r>
            <a:rPr lang="el-GR" sz="1800" b="1" kern="1200" dirty="0"/>
            <a:t>4,11</a:t>
          </a:r>
          <a:r>
            <a:rPr lang="el-GR" sz="1800" kern="1200" dirty="0"/>
            <a:t> </a:t>
          </a:r>
          <a:r>
            <a:rPr lang="el-GR" sz="1800" kern="1200" dirty="0" err="1"/>
            <a:t>στρ</a:t>
          </a:r>
          <a:r>
            <a:rPr lang="el-GR" sz="1800" kern="1200" dirty="0"/>
            <a:t>./παρ. (2023), </a:t>
          </a:r>
          <a:endParaRPr lang="en-US" sz="1800" kern="1200" dirty="0"/>
        </a:p>
      </dsp:txBody>
      <dsp:txXfrm>
        <a:off x="0" y="3015"/>
        <a:ext cx="9709108" cy="1028220"/>
      </dsp:txXfrm>
    </dsp:sp>
    <dsp:sp modelId="{822B117F-303B-4451-94F7-D925E84CF8CD}">
      <dsp:nvSpPr>
        <dsp:cNvPr id="0" name=""/>
        <dsp:cNvSpPr/>
      </dsp:nvSpPr>
      <dsp:spPr>
        <a:xfrm>
          <a:off x="0" y="1031236"/>
          <a:ext cx="9709108" cy="0"/>
        </a:xfrm>
        <a:prstGeom prst="line">
          <a:avLst/>
        </a:prstGeom>
        <a:gradFill rotWithShape="0">
          <a:gsLst>
            <a:gs pos="0">
              <a:schemeClr val="accent5">
                <a:hueOff val="-1508296"/>
                <a:satOff val="0"/>
                <a:lumOff val="-196"/>
                <a:alphaOff val="0"/>
                <a:satMod val="103000"/>
                <a:lumMod val="102000"/>
                <a:tint val="94000"/>
              </a:schemeClr>
            </a:gs>
            <a:gs pos="50000">
              <a:schemeClr val="accent5">
                <a:hueOff val="-1508296"/>
                <a:satOff val="0"/>
                <a:lumOff val="-196"/>
                <a:alphaOff val="0"/>
                <a:satMod val="110000"/>
                <a:lumMod val="100000"/>
                <a:shade val="100000"/>
              </a:schemeClr>
            </a:gs>
            <a:gs pos="100000">
              <a:schemeClr val="accent5">
                <a:hueOff val="-1508296"/>
                <a:satOff val="0"/>
                <a:lumOff val="-196"/>
                <a:alphaOff val="0"/>
                <a:lumMod val="99000"/>
                <a:satMod val="120000"/>
                <a:shade val="78000"/>
              </a:schemeClr>
            </a:gs>
          </a:gsLst>
          <a:lin ang="5400000" scaled="0"/>
        </a:gradFill>
        <a:ln w="6350" cap="flat" cmpd="sng" algn="ctr">
          <a:solidFill>
            <a:schemeClr val="accent5">
              <a:hueOff val="-1508296"/>
              <a:satOff val="0"/>
              <a:lumOff val="-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4F05F9-F8ED-402E-B2A0-45387FBC8AF8}">
      <dsp:nvSpPr>
        <dsp:cNvPr id="0" name=""/>
        <dsp:cNvSpPr/>
      </dsp:nvSpPr>
      <dsp:spPr>
        <a:xfrm>
          <a:off x="0" y="1031236"/>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Περιφέρεια </a:t>
          </a:r>
          <a:r>
            <a:rPr lang="el-GR" sz="1800" b="1" kern="1200"/>
            <a:t>Αττικής</a:t>
          </a:r>
          <a:r>
            <a:rPr lang="el-GR" sz="1800" kern="1200"/>
            <a:t> εξακολουθεί να εμφανίζει τον μεγαλύτερο μέσο όρο με </a:t>
          </a:r>
          <a:r>
            <a:rPr lang="el-GR" sz="1800" b="1" kern="1200"/>
            <a:t>8,15</a:t>
          </a:r>
          <a:r>
            <a:rPr lang="el-GR" sz="1800" kern="1200"/>
            <a:t> στρέμματα ανά παραγωγό (2015: 8,28 11 στρ./παρ.)</a:t>
          </a:r>
          <a:endParaRPr lang="en-US" sz="1800" kern="1200"/>
        </a:p>
      </dsp:txBody>
      <dsp:txXfrm>
        <a:off x="0" y="1031236"/>
        <a:ext cx="9709108" cy="1028220"/>
      </dsp:txXfrm>
    </dsp:sp>
    <dsp:sp modelId="{12AE8183-D3A7-4790-BF82-B26A55375F18}">
      <dsp:nvSpPr>
        <dsp:cNvPr id="0" name=""/>
        <dsp:cNvSpPr/>
      </dsp:nvSpPr>
      <dsp:spPr>
        <a:xfrm>
          <a:off x="0" y="2059457"/>
          <a:ext cx="9709108" cy="0"/>
        </a:xfrm>
        <a:prstGeom prst="line">
          <a:avLst/>
        </a:prstGeom>
        <a:gradFill rotWithShape="0">
          <a:gsLst>
            <a:gs pos="0">
              <a:schemeClr val="accent5">
                <a:hueOff val="-3016592"/>
                <a:satOff val="0"/>
                <a:lumOff val="-392"/>
                <a:alphaOff val="0"/>
                <a:satMod val="103000"/>
                <a:lumMod val="102000"/>
                <a:tint val="94000"/>
              </a:schemeClr>
            </a:gs>
            <a:gs pos="50000">
              <a:schemeClr val="accent5">
                <a:hueOff val="-3016592"/>
                <a:satOff val="0"/>
                <a:lumOff val="-392"/>
                <a:alphaOff val="0"/>
                <a:satMod val="110000"/>
                <a:lumMod val="100000"/>
                <a:shade val="100000"/>
              </a:schemeClr>
            </a:gs>
            <a:gs pos="100000">
              <a:schemeClr val="accent5">
                <a:hueOff val="-3016592"/>
                <a:satOff val="0"/>
                <a:lumOff val="-392"/>
                <a:alphaOff val="0"/>
                <a:lumMod val="99000"/>
                <a:satMod val="120000"/>
                <a:shade val="78000"/>
              </a:schemeClr>
            </a:gs>
          </a:gsLst>
          <a:lin ang="5400000" scaled="0"/>
        </a:gradFill>
        <a:ln w="6350" cap="flat" cmpd="sng" algn="ctr">
          <a:solidFill>
            <a:schemeClr val="accent5">
              <a:hueOff val="-3016592"/>
              <a:satOff val="0"/>
              <a:lumOff val="-39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79A3CF-15AF-4910-86D1-5F3B838FC554}">
      <dsp:nvSpPr>
        <dsp:cNvPr id="0" name=""/>
        <dsp:cNvSpPr/>
      </dsp:nvSpPr>
      <dsp:spPr>
        <a:xfrm>
          <a:off x="0" y="2059457"/>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Η </a:t>
          </a:r>
          <a:r>
            <a:rPr lang="el-GR" sz="1800" b="1" kern="1200" dirty="0"/>
            <a:t>πλειοψηφία των Περιφερειών παρουσιάζει, έστω ελαφρά αύξηση του μέσου όρου εκτάσεων ανά παραγωγό</a:t>
          </a:r>
          <a:r>
            <a:rPr lang="el-GR" sz="1800" kern="1200" dirty="0"/>
            <a:t>, πλην της Αττικής, της Δ. Ελλάδας, του Ν. Αιγαίου, των Ιονίων Νήσων και της Κρήτης ,</a:t>
          </a:r>
          <a:endParaRPr lang="en-US" sz="1800" kern="1200" dirty="0"/>
        </a:p>
      </dsp:txBody>
      <dsp:txXfrm>
        <a:off x="0" y="2059457"/>
        <a:ext cx="9709108" cy="1028220"/>
      </dsp:txXfrm>
    </dsp:sp>
    <dsp:sp modelId="{CA7C7A1B-97A6-4F7F-B8D9-C6B7669ED411}">
      <dsp:nvSpPr>
        <dsp:cNvPr id="0" name=""/>
        <dsp:cNvSpPr/>
      </dsp:nvSpPr>
      <dsp:spPr>
        <a:xfrm>
          <a:off x="0" y="3087678"/>
          <a:ext cx="9709108" cy="0"/>
        </a:xfrm>
        <a:prstGeom prst="line">
          <a:avLst/>
        </a:prstGeom>
        <a:gradFill rotWithShape="0">
          <a:gsLst>
            <a:gs pos="0">
              <a:schemeClr val="accent5">
                <a:hueOff val="-4524888"/>
                <a:satOff val="0"/>
                <a:lumOff val="-588"/>
                <a:alphaOff val="0"/>
                <a:satMod val="103000"/>
                <a:lumMod val="102000"/>
                <a:tint val="94000"/>
              </a:schemeClr>
            </a:gs>
            <a:gs pos="50000">
              <a:schemeClr val="accent5">
                <a:hueOff val="-4524888"/>
                <a:satOff val="0"/>
                <a:lumOff val="-588"/>
                <a:alphaOff val="0"/>
                <a:satMod val="110000"/>
                <a:lumMod val="100000"/>
                <a:shade val="100000"/>
              </a:schemeClr>
            </a:gs>
            <a:gs pos="100000">
              <a:schemeClr val="accent5">
                <a:hueOff val="-4524888"/>
                <a:satOff val="0"/>
                <a:lumOff val="-588"/>
                <a:alphaOff val="0"/>
                <a:lumMod val="99000"/>
                <a:satMod val="120000"/>
                <a:shade val="78000"/>
              </a:schemeClr>
            </a:gs>
          </a:gsLst>
          <a:lin ang="5400000" scaled="0"/>
        </a:gradFill>
        <a:ln w="6350" cap="flat" cmpd="sng" algn="ctr">
          <a:solidFill>
            <a:schemeClr val="accent5">
              <a:hueOff val="-4524888"/>
              <a:satOff val="0"/>
              <a:lumOff val="-58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8F68BE5-BC7F-4670-9657-289A30A79F90}">
      <dsp:nvSpPr>
        <dsp:cNvPr id="0" name=""/>
        <dsp:cNvSpPr/>
      </dsp:nvSpPr>
      <dsp:spPr>
        <a:xfrm>
          <a:off x="0" y="3087678"/>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Το γεγονός της </a:t>
          </a:r>
          <a:r>
            <a:rPr lang="el-GR" sz="1800" b="1" kern="1200"/>
            <a:t>αύξησης του μέσου όρου εκτάσεων ανά παραγωγό</a:t>
          </a:r>
          <a:r>
            <a:rPr lang="el-GR" sz="1800" kern="1200"/>
            <a:t> οφείλεται στην </a:t>
          </a:r>
          <a:r>
            <a:rPr lang="el-GR" sz="1800" b="1" kern="1200"/>
            <a:t>επίδραση του κριτηρίου αύξησης του μεγέθους των αμπελουργικών εκμεταλλεύσεων ,ως κύριου κριτηρίου προτεραιότητας στην χορήγηση Αδειών Φύτευσης.</a:t>
          </a:r>
          <a:endParaRPr lang="en-US" sz="1800" kern="1200"/>
        </a:p>
      </dsp:txBody>
      <dsp:txXfrm>
        <a:off x="0" y="3087678"/>
        <a:ext cx="9709108" cy="1028220"/>
      </dsp:txXfrm>
    </dsp:sp>
    <dsp:sp modelId="{19E95FE2-484C-439B-966C-131FCF4665D3}">
      <dsp:nvSpPr>
        <dsp:cNvPr id="0" name=""/>
        <dsp:cNvSpPr/>
      </dsp:nvSpPr>
      <dsp:spPr>
        <a:xfrm>
          <a:off x="0" y="4115898"/>
          <a:ext cx="9709108" cy="0"/>
        </a:xfrm>
        <a:prstGeom prst="line">
          <a:avLst/>
        </a:prstGeom>
        <a:gradFill rotWithShape="0">
          <a:gsLst>
            <a:gs pos="0">
              <a:schemeClr val="accent5">
                <a:hueOff val="-6033184"/>
                <a:satOff val="0"/>
                <a:lumOff val="-784"/>
                <a:alphaOff val="0"/>
                <a:satMod val="103000"/>
                <a:lumMod val="102000"/>
                <a:tint val="94000"/>
              </a:schemeClr>
            </a:gs>
            <a:gs pos="50000">
              <a:schemeClr val="accent5">
                <a:hueOff val="-6033184"/>
                <a:satOff val="0"/>
                <a:lumOff val="-784"/>
                <a:alphaOff val="0"/>
                <a:satMod val="110000"/>
                <a:lumMod val="100000"/>
                <a:shade val="100000"/>
              </a:schemeClr>
            </a:gs>
            <a:gs pos="100000">
              <a:schemeClr val="accent5">
                <a:hueOff val="-6033184"/>
                <a:satOff val="0"/>
                <a:lumOff val="-784"/>
                <a:alphaOff val="0"/>
                <a:lumMod val="99000"/>
                <a:satMod val="120000"/>
                <a:shade val="78000"/>
              </a:schemeClr>
            </a:gs>
          </a:gsLst>
          <a:lin ang="5400000" scaled="0"/>
        </a:gradFill>
        <a:ln w="6350" cap="flat" cmpd="sng" algn="ctr">
          <a:solidFill>
            <a:schemeClr val="accent5">
              <a:hueOff val="-6033184"/>
              <a:satOff val="0"/>
              <a:lumOff val="-78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F56EC6-6E65-43FD-B313-C2010C2A335A}">
      <dsp:nvSpPr>
        <dsp:cNvPr id="0" name=""/>
        <dsp:cNvSpPr/>
      </dsp:nvSpPr>
      <dsp:spPr>
        <a:xfrm>
          <a:off x="0" y="4115898"/>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ομολογουμένως </a:t>
          </a:r>
          <a:r>
            <a:rPr lang="el-GR" sz="1800" b="1" kern="1200"/>
            <a:t>μικρή και βραδεία επίδραση</a:t>
          </a:r>
          <a:r>
            <a:rPr lang="el-GR" sz="1800" kern="1200"/>
            <a:t> του ανωτέρω κριτηρίου ,στην αύξηση του μεγέθους του μέσου όρου επιφανείας των αμπελουργικών εκμεταλλεύσεων ,δεν μπορεί να αποτελέσει από </a:t>
          </a:r>
          <a:r>
            <a:rPr lang="el-GR" sz="1800" b="1" kern="1200"/>
            <a:t>μόνο του εργαλείο πολιτικής</a:t>
          </a:r>
          <a:r>
            <a:rPr lang="el-GR" sz="1800" kern="1200"/>
            <a:t> ,για την αντιμετώπιση του κατακερματισμένου κλήρου.</a:t>
          </a:r>
          <a:endParaRPr lang="en-US" sz="1800" kern="1200"/>
        </a:p>
      </dsp:txBody>
      <dsp:txXfrm>
        <a:off x="0" y="4115898"/>
        <a:ext cx="9709108" cy="1028220"/>
      </dsp:txXfrm>
    </dsp:sp>
    <dsp:sp modelId="{ED1DA3AC-2686-4C62-BC12-F280F589CDF8}">
      <dsp:nvSpPr>
        <dsp:cNvPr id="0" name=""/>
        <dsp:cNvSpPr/>
      </dsp:nvSpPr>
      <dsp:spPr>
        <a:xfrm>
          <a:off x="0" y="5144119"/>
          <a:ext cx="9709108" cy="0"/>
        </a:xfrm>
        <a:prstGeom prst="line">
          <a:avLst/>
        </a:prstGeom>
        <a:gradFill rotWithShape="0">
          <a:gsLst>
            <a:gs pos="0">
              <a:schemeClr val="accent5">
                <a:hueOff val="-7541480"/>
                <a:satOff val="0"/>
                <a:lumOff val="-980"/>
                <a:alphaOff val="0"/>
                <a:satMod val="103000"/>
                <a:lumMod val="102000"/>
                <a:tint val="94000"/>
              </a:schemeClr>
            </a:gs>
            <a:gs pos="50000">
              <a:schemeClr val="accent5">
                <a:hueOff val="-7541480"/>
                <a:satOff val="0"/>
                <a:lumOff val="-980"/>
                <a:alphaOff val="0"/>
                <a:satMod val="110000"/>
                <a:lumMod val="100000"/>
                <a:shade val="100000"/>
              </a:schemeClr>
            </a:gs>
            <a:gs pos="100000">
              <a:schemeClr val="accent5">
                <a:hueOff val="-7541480"/>
                <a:satOff val="0"/>
                <a:lumOff val="-980"/>
                <a:alphaOff val="0"/>
                <a:lumMod val="99000"/>
                <a:satMod val="120000"/>
                <a:shade val="78000"/>
              </a:schemeClr>
            </a:gs>
          </a:gsLst>
          <a:lin ang="5400000" scaled="0"/>
        </a:gradFill>
        <a:ln w="6350" cap="flat" cmpd="sng" algn="ctr">
          <a:solidFill>
            <a:schemeClr val="accent5">
              <a:hueOff val="-7541480"/>
              <a:satOff val="0"/>
              <a:lumOff val="-98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539296-A41A-4BA6-8DAF-44C3F497B360}">
      <dsp:nvSpPr>
        <dsp:cNvPr id="0" name=""/>
        <dsp:cNvSpPr/>
      </dsp:nvSpPr>
      <dsp:spPr>
        <a:xfrm>
          <a:off x="0" y="5144119"/>
          <a:ext cx="9709108" cy="102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b="1" kern="1200"/>
            <a:t>Μείωση αριθμού παραγωγών</a:t>
          </a:r>
          <a:r>
            <a:rPr lang="el-GR" sz="1800" kern="1200"/>
            <a:t> μεταξύ </a:t>
          </a:r>
          <a:r>
            <a:rPr lang="el-GR" sz="1800" b="1" kern="1200"/>
            <a:t>2015 (155.560)</a:t>
          </a:r>
          <a:r>
            <a:rPr lang="el-GR" sz="1800" kern="1200"/>
            <a:t> και </a:t>
          </a:r>
          <a:r>
            <a:rPr lang="el-GR" sz="1800" b="1" kern="1200"/>
            <a:t>2023 (148.218)</a:t>
          </a:r>
          <a:r>
            <a:rPr lang="el-GR" sz="1800" kern="1200"/>
            <a:t> κατά 7.362 φυσικά πρόσωπα (4,72%).</a:t>
          </a:r>
          <a:endParaRPr lang="en-US" sz="1800" kern="1200"/>
        </a:p>
      </dsp:txBody>
      <dsp:txXfrm>
        <a:off x="0" y="5144119"/>
        <a:ext cx="9709108" cy="102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9E1A1-FD58-42FD-B831-1A99CDC9A6A2}">
      <dsp:nvSpPr>
        <dsp:cNvPr id="0" name=""/>
        <dsp:cNvSpPr/>
      </dsp:nvSpPr>
      <dsp:spPr>
        <a:xfrm>
          <a:off x="0" y="67144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Έως </a:t>
          </a:r>
          <a:r>
            <a:rPr lang="el-GR" sz="1200" b="1" kern="1200"/>
            <a:t>10 στρέμματα</a:t>
          </a:r>
          <a:r>
            <a:rPr lang="el-GR" sz="1200" kern="1200"/>
            <a:t> κατέχουν το </a:t>
          </a:r>
          <a:r>
            <a:rPr lang="el-GR" sz="1200" b="1" kern="1200"/>
            <a:t>91,29%</a:t>
          </a:r>
          <a:r>
            <a:rPr lang="el-GR" sz="1200" kern="1200"/>
            <a:t> των παραγωγών, η συνολική έκταση των οποίων αντιπροσωπεύει το </a:t>
          </a:r>
          <a:r>
            <a:rPr lang="el-GR" sz="1200" b="1" kern="1200"/>
            <a:t>49,78%</a:t>
          </a:r>
          <a:r>
            <a:rPr lang="el-GR" sz="1200" kern="1200"/>
            <a:t> των συνολικών εκτάσεων της χώρας</a:t>
          </a:r>
          <a:endParaRPr lang="en-US" sz="1200" kern="1200"/>
        </a:p>
      </dsp:txBody>
      <dsp:txXfrm>
        <a:off x="0" y="671443"/>
        <a:ext cx="3295513" cy="1977307"/>
      </dsp:txXfrm>
    </dsp:sp>
    <dsp:sp modelId="{CD799EEB-E51F-48BB-8C77-CCB9A112406E}">
      <dsp:nvSpPr>
        <dsp:cNvPr id="0" name=""/>
        <dsp:cNvSpPr/>
      </dsp:nvSpPr>
      <dsp:spPr>
        <a:xfrm>
          <a:off x="3625064" y="67144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Έως </a:t>
          </a:r>
          <a:r>
            <a:rPr lang="el-GR" sz="1200" b="1" kern="1200"/>
            <a:t>20 στρέμματα</a:t>
          </a:r>
          <a:r>
            <a:rPr lang="el-GR" sz="1200" kern="1200"/>
            <a:t> κατέχουν το </a:t>
          </a:r>
          <a:r>
            <a:rPr lang="el-GR" sz="1200" b="1" kern="1200"/>
            <a:t>96,74%</a:t>
          </a:r>
          <a:r>
            <a:rPr lang="el-GR" sz="1200" kern="1200"/>
            <a:t> των παραγωγών, η συνολική έκταση των οποίων αντιπροσωπεύει το </a:t>
          </a:r>
          <a:r>
            <a:rPr lang="el-GR" sz="1200" b="1" kern="1200"/>
            <a:t>67,74%</a:t>
          </a:r>
          <a:r>
            <a:rPr lang="el-GR" sz="1200" kern="1200"/>
            <a:t> των συνολικών εκτάσεων της χώρας</a:t>
          </a:r>
          <a:endParaRPr lang="en-US" sz="1200" kern="1200"/>
        </a:p>
      </dsp:txBody>
      <dsp:txXfrm>
        <a:off x="3625064" y="671443"/>
        <a:ext cx="3295513" cy="1977307"/>
      </dsp:txXfrm>
    </dsp:sp>
    <dsp:sp modelId="{1994E228-3CA1-4F81-B6BE-828B02B90431}">
      <dsp:nvSpPr>
        <dsp:cNvPr id="0" name=""/>
        <dsp:cNvSpPr/>
      </dsp:nvSpPr>
      <dsp:spPr>
        <a:xfrm>
          <a:off x="7250128" y="67144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Έως </a:t>
          </a:r>
          <a:r>
            <a:rPr lang="el-GR" sz="1200" b="1" kern="1200" dirty="0"/>
            <a:t>30 στρέμματα </a:t>
          </a:r>
          <a:r>
            <a:rPr lang="el-GR" sz="1200" kern="1200" dirty="0"/>
            <a:t>κατέχουν το </a:t>
          </a:r>
          <a:r>
            <a:rPr lang="el-GR" sz="1200" b="1" kern="1200" dirty="0"/>
            <a:t>98,41%</a:t>
          </a:r>
          <a:r>
            <a:rPr lang="el-GR" sz="1200" kern="1200" dirty="0"/>
            <a:t> των παραγωγών, η συνολική έκταση των οποίων αντιπροσωπεύει το </a:t>
          </a:r>
          <a:r>
            <a:rPr lang="el-GR" sz="1200" b="1" kern="1200" dirty="0"/>
            <a:t>77,47%</a:t>
          </a:r>
          <a:r>
            <a:rPr lang="el-GR" sz="1200" kern="1200" dirty="0"/>
            <a:t> των συνολικών εκτάσεων της χώρας</a:t>
          </a:r>
          <a:endParaRPr lang="en-US" sz="1200" kern="1200" dirty="0"/>
        </a:p>
      </dsp:txBody>
      <dsp:txXfrm>
        <a:off x="7250128" y="671443"/>
        <a:ext cx="3295513" cy="1977307"/>
      </dsp:txXfrm>
    </dsp:sp>
    <dsp:sp modelId="{366D3AE7-DF10-4662-9FA2-65ECABDDE6D5}">
      <dsp:nvSpPr>
        <dsp:cNvPr id="0" name=""/>
        <dsp:cNvSpPr/>
      </dsp:nvSpPr>
      <dsp:spPr>
        <a:xfrm>
          <a:off x="0" y="297830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Έως </a:t>
          </a:r>
          <a:r>
            <a:rPr lang="el-GR" sz="1200" b="1" kern="1200"/>
            <a:t>50 στρέμματα</a:t>
          </a:r>
          <a:r>
            <a:rPr lang="el-GR" sz="1200" kern="1200"/>
            <a:t> κατέχουν το </a:t>
          </a:r>
          <a:r>
            <a:rPr lang="el-GR" sz="1200" b="1" kern="1200"/>
            <a:t>99,47%</a:t>
          </a:r>
          <a:r>
            <a:rPr lang="el-GR" sz="1200" kern="1200"/>
            <a:t> των παραγωγών, η συνολική έκταση των οποίων αντιπροσωπεύει το </a:t>
          </a:r>
          <a:r>
            <a:rPr lang="el-GR" sz="1200" b="1" kern="1200"/>
            <a:t>87,09%</a:t>
          </a:r>
          <a:r>
            <a:rPr lang="el-GR" sz="1200" kern="1200"/>
            <a:t> των συνολικών εκτάσεων της χώρας</a:t>
          </a:r>
          <a:endParaRPr lang="en-US" sz="1200" kern="1200"/>
        </a:p>
      </dsp:txBody>
      <dsp:txXfrm>
        <a:off x="0" y="2978303"/>
        <a:ext cx="3295513" cy="1977307"/>
      </dsp:txXfrm>
    </dsp:sp>
    <dsp:sp modelId="{738A943D-B349-4B59-BC3F-A3BC247210D7}">
      <dsp:nvSpPr>
        <dsp:cNvPr id="0" name=""/>
        <dsp:cNvSpPr/>
      </dsp:nvSpPr>
      <dsp:spPr>
        <a:xfrm>
          <a:off x="3625064" y="297830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Εάν υποθέσουμε ότι τα </a:t>
          </a:r>
          <a:r>
            <a:rPr lang="el-GR" sz="1200" b="1" kern="1200" dirty="0"/>
            <a:t>50 στρέμματα</a:t>
          </a:r>
          <a:r>
            <a:rPr lang="el-GR" sz="1200" kern="1200" dirty="0"/>
            <a:t> (και άνω) αποτελούν την </a:t>
          </a:r>
          <a:r>
            <a:rPr lang="el-GR" sz="1200" b="1" kern="1200" dirty="0"/>
            <a:t>ελάχιστη προϋπόθεση από πλευράς έκτασης αμπελώνα για την βιωσιμότητα της εκμετάλλευσης</a:t>
          </a:r>
          <a:r>
            <a:rPr lang="el-GR" sz="1200" kern="1200" dirty="0"/>
            <a:t> ,την προϋπόθεση αυτή ( 50 στρέμματα και άνω) ,εκπληρώνουν το </a:t>
          </a:r>
          <a:r>
            <a:rPr lang="el-GR" sz="1200" b="1" kern="1200" dirty="0"/>
            <a:t>0,53%</a:t>
          </a:r>
          <a:r>
            <a:rPr lang="el-GR" sz="1200" kern="1200" dirty="0"/>
            <a:t> </a:t>
          </a:r>
          <a:r>
            <a:rPr lang="el-GR" sz="1200" b="1" kern="1200" dirty="0"/>
            <a:t>των παραγωγών</a:t>
          </a:r>
          <a:r>
            <a:rPr lang="el-GR" sz="1200" kern="1200" dirty="0"/>
            <a:t> (787 ιδιοκτήτες), οι οποίοι κατέχουν </a:t>
          </a:r>
          <a:r>
            <a:rPr lang="el-GR" sz="1200" b="1" kern="1200" dirty="0"/>
            <a:t>12,91%</a:t>
          </a:r>
          <a:r>
            <a:rPr lang="el-GR" sz="1200" kern="1200" dirty="0"/>
            <a:t> </a:t>
          </a:r>
          <a:r>
            <a:rPr lang="el-GR" sz="1200" b="1" kern="1200" dirty="0"/>
            <a:t>των συνολικών εκτάσεων της χώρας</a:t>
          </a:r>
          <a:r>
            <a:rPr lang="el-GR" sz="1200" kern="1200" dirty="0"/>
            <a:t> (78.685,6 στρέμματα)</a:t>
          </a:r>
          <a:endParaRPr lang="en-US" sz="1200" kern="1200" dirty="0"/>
        </a:p>
      </dsp:txBody>
      <dsp:txXfrm>
        <a:off x="3625064" y="2978303"/>
        <a:ext cx="3295513" cy="1977307"/>
      </dsp:txXfrm>
    </dsp:sp>
    <dsp:sp modelId="{125F1DBD-DACD-4C6F-A0FE-52E428781DC3}">
      <dsp:nvSpPr>
        <dsp:cNvPr id="0" name=""/>
        <dsp:cNvSpPr/>
      </dsp:nvSpPr>
      <dsp:spPr>
        <a:xfrm>
          <a:off x="7250128" y="2978303"/>
          <a:ext cx="3295513" cy="19773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Αντίστοιχα συνάγεται ότι, ανεξάρτητα από το εάν η αμπελοκαλλιέργεια αποτελεί συμπληρωματική ή όχι καλλιέργεια ,με απόλυτα οικονομικούς όρους ,</a:t>
          </a:r>
          <a:r>
            <a:rPr lang="el-GR" sz="1200" b="1" kern="1200" dirty="0"/>
            <a:t>το 99,47% των παραγωγών</a:t>
          </a:r>
          <a:r>
            <a:rPr lang="el-GR" sz="1200" kern="1200" dirty="0"/>
            <a:t> (147.431 ιδιοκτήτες) ,οι οποίοι κατέχουν το </a:t>
          </a:r>
          <a:r>
            <a:rPr lang="el-GR" sz="1200" b="1" kern="1200" dirty="0"/>
            <a:t>87,9% των συνολικών εκτάσεων της χώρας</a:t>
          </a:r>
          <a:r>
            <a:rPr lang="el-GR" sz="1200" kern="1200" dirty="0"/>
            <a:t> , αντιμετωπίζουν  σχετικά ή απόλυτα προβλήματα βιωσιμότητας ,που συναρτώνται κυρίως με την ετήσια απόδοση του αμπελώνα και τις τιμές της σταφυλικής παραγωγής .</a:t>
          </a:r>
          <a:endParaRPr lang="en-US" sz="1200" kern="1200" dirty="0"/>
        </a:p>
      </dsp:txBody>
      <dsp:txXfrm>
        <a:off x="7250128" y="2978303"/>
        <a:ext cx="3295513" cy="19773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437FD-29D0-4C8F-AA8E-FFE21361B39B}">
      <dsp:nvSpPr>
        <dsp:cNvPr id="0" name=""/>
        <dsp:cNvSpPr/>
      </dsp:nvSpPr>
      <dsp:spPr>
        <a:xfrm>
          <a:off x="0" y="40933"/>
          <a:ext cx="8606850" cy="16058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Οι Περιφέρειες </a:t>
          </a:r>
          <a:r>
            <a:rPr lang="el-GR" sz="1800" b="1" kern="1200"/>
            <a:t>Ηπείρου, Κρήτης και Ιονίων Νήσων</a:t>
          </a:r>
          <a:r>
            <a:rPr lang="el-GR" sz="1800" kern="1200"/>
            <a:t>, παρουσιάζουν κατά σειρά, σχετικά </a:t>
          </a:r>
          <a:r>
            <a:rPr lang="el-GR" sz="1800" b="1" kern="1200"/>
            <a:t>μεγαλύτερο κατακερματισμό</a:t>
          </a:r>
          <a:r>
            <a:rPr lang="el-GR" sz="1800" kern="1200"/>
            <a:t>, ο οποίος εκτός των άλλων υποδηλώνει ότι η καλλιέργεια της αμπέλου έχει </a:t>
          </a:r>
          <a:r>
            <a:rPr lang="el-GR" sz="1800" b="1" kern="1200"/>
            <a:t>συμπληρωματικό χαρακτήρα</a:t>
          </a:r>
          <a:r>
            <a:rPr lang="el-GR" sz="1800" kern="1200"/>
            <a:t>. Το ίδιο ισχύει για τη διαστρωμάτωση έως 10 στρέμματα ή και 20 στρέμματα και για τις υπόλοιπες Περιφέρειες.</a:t>
          </a:r>
          <a:endParaRPr lang="en-US" sz="1800" kern="1200"/>
        </a:p>
      </dsp:txBody>
      <dsp:txXfrm>
        <a:off x="47035" y="87968"/>
        <a:ext cx="6873977" cy="1511812"/>
      </dsp:txXfrm>
    </dsp:sp>
    <dsp:sp modelId="{939372C7-596A-48F6-9D1B-6DA7AEB29D64}">
      <dsp:nvSpPr>
        <dsp:cNvPr id="0" name=""/>
        <dsp:cNvSpPr/>
      </dsp:nvSpPr>
      <dsp:spPr>
        <a:xfrm>
          <a:off x="759428" y="1873530"/>
          <a:ext cx="8606850" cy="16058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Την </a:t>
          </a:r>
          <a:r>
            <a:rPr lang="el-GR" sz="1800" b="1" kern="1200" dirty="0"/>
            <a:t>σχετικά καλύτερη εικόνα</a:t>
          </a:r>
          <a:r>
            <a:rPr lang="el-GR" sz="1800" kern="1200" dirty="0"/>
            <a:t> διαστρωμάτωσης παρουσιάζουν οι Περιφέρειες </a:t>
          </a:r>
          <a:r>
            <a:rPr lang="el-GR" sz="1800" b="1" kern="1200" dirty="0"/>
            <a:t>Αττικής, Κεντρικής Μακεδονίας και Αν. Μακεδονίας και Θράκης </a:t>
          </a:r>
          <a:r>
            <a:rPr lang="el-GR" sz="1800" kern="1200" dirty="0"/>
            <a:t>, λόγω σχετικά υψηλότερων ποσοστών στα εύρη εκτάσεων άνω των 30 στρεμμάτων</a:t>
          </a:r>
          <a:r>
            <a:rPr lang="el-GR" sz="1800" b="1" kern="1200" dirty="0"/>
            <a:t>.</a:t>
          </a:r>
          <a:endParaRPr lang="en-US" sz="1800" kern="1200" dirty="0"/>
        </a:p>
      </dsp:txBody>
      <dsp:txXfrm>
        <a:off x="806463" y="1920565"/>
        <a:ext cx="6709529" cy="1511812"/>
      </dsp:txXfrm>
    </dsp:sp>
    <dsp:sp modelId="{72D74BEF-4602-4783-A4FC-C1C0E9950A71}">
      <dsp:nvSpPr>
        <dsp:cNvPr id="0" name=""/>
        <dsp:cNvSpPr/>
      </dsp:nvSpPr>
      <dsp:spPr>
        <a:xfrm>
          <a:off x="1518856" y="3747060"/>
          <a:ext cx="8606850" cy="16058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Η Περιφέρεια </a:t>
          </a:r>
          <a:r>
            <a:rPr lang="el-GR" sz="1800" b="1" kern="1200" dirty="0"/>
            <a:t>Θεσσαλίας</a:t>
          </a:r>
          <a:r>
            <a:rPr lang="el-GR" sz="1800" kern="1200" dirty="0"/>
            <a:t> παρουσιάζει την καλύτερη εικόνα στο εύρος εκτάσεων </a:t>
          </a:r>
          <a:r>
            <a:rPr lang="el-GR" sz="1800" b="1" kern="1200" dirty="0"/>
            <a:t>30-50 στρέμματα</a:t>
          </a:r>
          <a:r>
            <a:rPr lang="el-GR" sz="1800" kern="1200" dirty="0"/>
            <a:t>, στο οποίο το </a:t>
          </a:r>
          <a:r>
            <a:rPr lang="el-GR" sz="1800" b="1" kern="1200" dirty="0"/>
            <a:t>2,47%</a:t>
          </a:r>
          <a:r>
            <a:rPr lang="el-GR" sz="1800" kern="1200" dirty="0"/>
            <a:t> των παραγωγών κατέχει το </a:t>
          </a:r>
          <a:r>
            <a:rPr lang="el-GR" sz="1800" b="1" kern="1200" dirty="0"/>
            <a:t>15,53%</a:t>
          </a:r>
          <a:r>
            <a:rPr lang="el-GR" sz="1800" kern="1200" dirty="0"/>
            <a:t> των εκτάσεων, ενώ σχετικά ικανοποιητικά ποσοστά σε αυτό το εύρος εμφανίζουν και οι Περιφέρειες </a:t>
          </a:r>
          <a:r>
            <a:rPr lang="el-GR" sz="1800" kern="1200" dirty="0" err="1"/>
            <a:t>Στ</a:t>
          </a:r>
          <a:r>
            <a:rPr lang="el-GR" sz="1800" kern="1200" dirty="0"/>
            <a:t>. Ελλάδας και Αττικής </a:t>
          </a:r>
          <a:endParaRPr lang="en-US" sz="1800" kern="1200" dirty="0"/>
        </a:p>
      </dsp:txBody>
      <dsp:txXfrm>
        <a:off x="1565891" y="3794095"/>
        <a:ext cx="6709529" cy="1511812"/>
      </dsp:txXfrm>
    </dsp:sp>
    <dsp:sp modelId="{715760AB-8EA9-46FF-B979-3C3B8D69584D}">
      <dsp:nvSpPr>
        <dsp:cNvPr id="0" name=""/>
        <dsp:cNvSpPr/>
      </dsp:nvSpPr>
      <dsp:spPr>
        <a:xfrm>
          <a:off x="7563027" y="1217794"/>
          <a:ext cx="1043823" cy="104382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7797887" y="1217794"/>
        <a:ext cx="574103" cy="785477"/>
      </dsp:txXfrm>
    </dsp:sp>
    <dsp:sp modelId="{1BBBBCE9-9659-475F-A7BA-E9CACBB31F1A}">
      <dsp:nvSpPr>
        <dsp:cNvPr id="0" name=""/>
        <dsp:cNvSpPr/>
      </dsp:nvSpPr>
      <dsp:spPr>
        <a:xfrm>
          <a:off x="8322455" y="3080618"/>
          <a:ext cx="1043823" cy="104382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8557315" y="3080618"/>
        <a:ext cx="574103" cy="7854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7FB59-64B2-4316-B38D-DE5855AB9552}"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0B454-06E7-4A33-9394-4817F01F6985}" type="slidenum">
              <a:rPr lang="en-US" smtClean="0"/>
              <a:t>‹#›</a:t>
            </a:fld>
            <a:endParaRPr lang="en-US"/>
          </a:p>
        </p:txBody>
      </p:sp>
    </p:spTree>
    <p:extLst>
      <p:ext uri="{BB962C8B-B14F-4D97-AF65-F5344CB8AC3E}">
        <p14:creationId xmlns:p14="http://schemas.microsoft.com/office/powerpoint/2010/main" val="358198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AFF0B454-06E7-4A33-9394-4817F01F6985}" type="slidenum">
              <a:rPr lang="en-US" smtClean="0"/>
              <a:t>1</a:t>
            </a:fld>
            <a:endParaRPr lang="en-US"/>
          </a:p>
        </p:txBody>
      </p:sp>
    </p:spTree>
    <p:extLst>
      <p:ext uri="{BB962C8B-B14F-4D97-AF65-F5344CB8AC3E}">
        <p14:creationId xmlns:p14="http://schemas.microsoft.com/office/powerpoint/2010/main" val="404518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Εάν οι Περιφέρειες φύτευαν κατ’ έτος από το 2016 έως το 2023 το 1% των υφιστάμενων σε αυτές εκτάσεων με αμπελώνες, η αύξηση του δυναμικού τους θα ανερχόταν σε ποσοστό 8% (μη λαμβανομένων υπόψιν των εκτάσεων που εγκαταλείπονται)</a:t>
            </a:r>
          </a:p>
          <a:p>
            <a:r>
              <a:rPr lang="el-GR" dirty="0"/>
              <a:t>Παρατηρούμε συνεπώς μια δυναμικότερη αύξηση του αμπελώνα στη Βόρεια Ελλάδα, ενώ Περιφέρειες Αττικής και Ιονίων Νήσων, αξιοποιήθηκαν πολύ λιγότερο οι Άδειες Φύτευσης. Οι υπόλοιπες Περιφέρειες αύξησαν τις εκτάσεις τους λιγότερο από 8% και περισσότερο από 5%  </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69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τελευταία στήλη του πίνακα, έχει υπολογισθεί, η διαφορά σε στρέμματα μεταξύ των </a:t>
            </a:r>
            <a:r>
              <a:rPr lang="el-GR" dirty="0" err="1"/>
              <a:t>χορηγηθεισών</a:t>
            </a:r>
            <a:r>
              <a:rPr lang="el-GR" dirty="0"/>
              <a:t> Αδειών Φύτευσης και των εκτάσεων εάν ίσχυε κατ’ έτος ποσοστό χορήγησης Αδειών Φύτευσης 1% (Περιφερειακή Κατανομή)  </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77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προηγούμενο πίνακα παρατηρούμε ότι: </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011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την προηγούμενη ανάλυση</a:t>
            </a:r>
            <a:r>
              <a:rPr lang="el-GR"/>
              <a:t>, συμπεραίνουμε ότι:</a:t>
            </a:r>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957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1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658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 διαστρωμάτωση εκτάσεων (ανά εύρος εκτάσεων και ανά παραγωγό στη συνέχεια) να αναφέρω γενικά</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623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a:solidFill>
                  <a:schemeClr val="bg1"/>
                </a:solidFill>
              </a:rPr>
              <a:t>Απ</a:t>
            </a:r>
            <a:r>
              <a:rPr lang="el-GR" sz="1200" b="1" cap="all" dirty="0">
                <a:solidFill>
                  <a:schemeClr val="bg1"/>
                </a:solidFill>
              </a:rPr>
              <a:t>Ο</a:t>
            </a:r>
            <a:r>
              <a:rPr lang="en-US" sz="1200" b="1" cap="all" dirty="0">
                <a:solidFill>
                  <a:schemeClr val="bg1"/>
                </a:solidFill>
              </a:rPr>
              <a:t> </a:t>
            </a:r>
            <a:r>
              <a:rPr lang="en-US" sz="1200" b="1" cap="all" dirty="0" err="1">
                <a:solidFill>
                  <a:schemeClr val="bg1"/>
                </a:solidFill>
              </a:rPr>
              <a:t>τον</a:t>
            </a:r>
            <a:r>
              <a:rPr lang="en-US" sz="1200" b="1" cap="all" dirty="0">
                <a:solidFill>
                  <a:schemeClr val="bg1"/>
                </a:solidFill>
              </a:rPr>
              <a:t> </a:t>
            </a:r>
            <a:r>
              <a:rPr lang="en-US" sz="1200" b="1" cap="all" dirty="0" err="1">
                <a:solidFill>
                  <a:schemeClr val="bg1"/>
                </a:solidFill>
              </a:rPr>
              <a:t>συγκεντρωτικό</a:t>
            </a:r>
            <a:r>
              <a:rPr lang="en-US" sz="1200" b="1" cap="all" dirty="0">
                <a:solidFill>
                  <a:schemeClr val="bg1"/>
                </a:solidFill>
              </a:rPr>
              <a:t> π</a:t>
            </a:r>
            <a:r>
              <a:rPr lang="el-GR" sz="1200" b="1" cap="all" dirty="0">
                <a:solidFill>
                  <a:schemeClr val="bg1"/>
                </a:solidFill>
              </a:rPr>
              <a:t>Ι</a:t>
            </a:r>
            <a:r>
              <a:rPr lang="en-US" sz="1200" b="1" cap="all" dirty="0">
                <a:solidFill>
                  <a:schemeClr val="bg1"/>
                </a:solidFill>
              </a:rPr>
              <a:t>νακα </a:t>
            </a:r>
            <a:r>
              <a:rPr lang="en-US" sz="1200" b="1" cap="all" dirty="0" err="1">
                <a:solidFill>
                  <a:schemeClr val="bg1"/>
                </a:solidFill>
              </a:rPr>
              <a:t>δι</a:t>
            </a:r>
            <a:r>
              <a:rPr lang="en-US" sz="1200" b="1" cap="all" dirty="0">
                <a:solidFill>
                  <a:schemeClr val="bg1"/>
                </a:solidFill>
              </a:rPr>
              <a:t>αστρωμ</a:t>
            </a:r>
            <a:r>
              <a:rPr lang="el-GR" sz="1200" b="1" cap="all" dirty="0">
                <a:solidFill>
                  <a:schemeClr val="bg1"/>
                </a:solidFill>
              </a:rPr>
              <a:t>Α</a:t>
            </a:r>
            <a:r>
              <a:rPr lang="en-US" sz="1200" b="1" cap="all" dirty="0" err="1">
                <a:solidFill>
                  <a:schemeClr val="bg1"/>
                </a:solidFill>
              </a:rPr>
              <a:t>τωσης</a:t>
            </a:r>
            <a:r>
              <a:rPr lang="en-US" sz="1200" b="1" cap="all" dirty="0">
                <a:solidFill>
                  <a:schemeClr val="bg1"/>
                </a:solidFill>
              </a:rPr>
              <a:t> </a:t>
            </a:r>
            <a:r>
              <a:rPr lang="en-US" sz="1200" b="1" cap="all" dirty="0" err="1">
                <a:solidFill>
                  <a:schemeClr val="bg1"/>
                </a:solidFill>
              </a:rPr>
              <a:t>εκτ</a:t>
            </a:r>
            <a:r>
              <a:rPr lang="el-GR" sz="1200" b="1" cap="all" dirty="0">
                <a:solidFill>
                  <a:schemeClr val="bg1"/>
                </a:solidFill>
              </a:rPr>
              <a:t>Α</a:t>
            </a:r>
            <a:r>
              <a:rPr lang="en-US" sz="1200" b="1" cap="all" dirty="0" err="1">
                <a:solidFill>
                  <a:schemeClr val="bg1"/>
                </a:solidFill>
              </a:rPr>
              <a:t>σεων</a:t>
            </a:r>
            <a:r>
              <a:rPr lang="en-US" sz="1200" b="1" cap="all" dirty="0">
                <a:solidFill>
                  <a:schemeClr val="bg1"/>
                </a:solidFill>
              </a:rPr>
              <a:t> αμπ</a:t>
            </a:r>
            <a:r>
              <a:rPr lang="en-US" sz="1200" b="1" cap="all" dirty="0" err="1">
                <a:solidFill>
                  <a:schemeClr val="bg1"/>
                </a:solidFill>
              </a:rPr>
              <a:t>ελοκ</a:t>
            </a:r>
            <a:r>
              <a:rPr lang="en-US" sz="1200" b="1" cap="all" dirty="0">
                <a:solidFill>
                  <a:schemeClr val="bg1"/>
                </a:solidFill>
              </a:rPr>
              <a:t>αλλιέργειας </a:t>
            </a:r>
            <a:r>
              <a:rPr lang="el-GR" sz="1200" b="1" cap="all" dirty="0">
                <a:solidFill>
                  <a:schemeClr val="bg1"/>
                </a:solidFill>
              </a:rPr>
              <a:t> </a:t>
            </a:r>
            <a:r>
              <a:rPr lang="el-GR" sz="1200" b="1" cap="all" dirty="0" err="1">
                <a:solidFill>
                  <a:schemeClr val="bg1"/>
                </a:solidFill>
              </a:rPr>
              <a:t>ανα</a:t>
            </a:r>
            <a:r>
              <a:rPr lang="el-GR" sz="1200" b="1" cap="all" dirty="0">
                <a:solidFill>
                  <a:schemeClr val="bg1"/>
                </a:solidFill>
              </a:rPr>
              <a:t> περιφέρεια </a:t>
            </a:r>
            <a:r>
              <a:rPr lang="en-US" sz="1200" b="1" cap="all" dirty="0">
                <a:solidFill>
                  <a:schemeClr val="bg1"/>
                </a:solidFill>
              </a:rPr>
              <a:t>2015</a:t>
            </a:r>
            <a:r>
              <a:rPr lang="el-GR" sz="1200" b="1" cap="all" dirty="0">
                <a:solidFill>
                  <a:schemeClr val="bg1"/>
                </a:solidFill>
              </a:rPr>
              <a:t> και</a:t>
            </a:r>
            <a:r>
              <a:rPr lang="en-US" sz="1200" b="1" cap="all" dirty="0">
                <a:solidFill>
                  <a:schemeClr val="bg1"/>
                </a:solidFill>
              </a:rPr>
              <a:t> 2023  π</a:t>
            </a:r>
            <a:r>
              <a:rPr lang="en-US" sz="1200" b="1" cap="all" dirty="0" err="1">
                <a:solidFill>
                  <a:schemeClr val="bg1"/>
                </a:solidFill>
              </a:rPr>
              <a:t>ου</a:t>
            </a:r>
            <a:r>
              <a:rPr lang="el-GR" sz="1200" b="1" cap="all" dirty="0">
                <a:solidFill>
                  <a:schemeClr val="bg1"/>
                </a:solidFill>
              </a:rPr>
              <a:t> </a:t>
            </a:r>
            <a:r>
              <a:rPr lang="el-GR" sz="1200" b="1" cap="all" dirty="0" err="1">
                <a:solidFill>
                  <a:schemeClr val="bg1"/>
                </a:solidFill>
              </a:rPr>
              <a:t>βλεπουμε</a:t>
            </a:r>
            <a:r>
              <a:rPr lang="en-US" sz="1200" b="1" cap="all" dirty="0">
                <a:solidFill>
                  <a:schemeClr val="bg1"/>
                </a:solidFill>
              </a:rPr>
              <a:t> εξ</a:t>
            </a:r>
            <a:r>
              <a:rPr lang="el-GR" sz="1200" b="1" cap="all" dirty="0">
                <a:solidFill>
                  <a:schemeClr val="bg1"/>
                </a:solidFill>
              </a:rPr>
              <a:t>Α</a:t>
            </a:r>
            <a:r>
              <a:rPr lang="en-US" sz="1200" b="1" cap="all" dirty="0" err="1">
                <a:solidFill>
                  <a:schemeClr val="bg1"/>
                </a:solidFill>
              </a:rPr>
              <a:t>γοντ</a:t>
            </a:r>
            <a:r>
              <a:rPr lang="en-US" sz="1200" b="1" cap="all" dirty="0">
                <a:solidFill>
                  <a:schemeClr val="bg1"/>
                </a:solidFill>
              </a:rPr>
              <a:t>αι και τα παρατιθ</a:t>
            </a:r>
            <a:r>
              <a:rPr lang="el-GR" sz="1200" b="1" cap="all" dirty="0">
                <a:solidFill>
                  <a:schemeClr val="bg1"/>
                </a:solidFill>
              </a:rPr>
              <a:t>Ε</a:t>
            </a:r>
            <a:r>
              <a:rPr lang="en-US" sz="1200" b="1" cap="all" dirty="0" err="1">
                <a:solidFill>
                  <a:schemeClr val="bg1"/>
                </a:solidFill>
              </a:rPr>
              <a:t>μεν</a:t>
            </a:r>
            <a:r>
              <a:rPr lang="en-US" sz="1200" b="1" cap="all" dirty="0">
                <a:solidFill>
                  <a:schemeClr val="bg1"/>
                </a:solidFill>
              </a:rPr>
              <a:t>α συμπερ</a:t>
            </a:r>
            <a:r>
              <a:rPr lang="el-GR" sz="1200" b="1" cap="all" dirty="0">
                <a:solidFill>
                  <a:schemeClr val="bg1"/>
                </a:solidFill>
              </a:rPr>
              <a:t>Α</a:t>
            </a:r>
            <a:r>
              <a:rPr lang="en-US" sz="1200" b="1" cap="all" dirty="0" err="1">
                <a:solidFill>
                  <a:schemeClr val="bg1"/>
                </a:solidFill>
              </a:rPr>
              <a:t>σμ</a:t>
            </a:r>
            <a:r>
              <a:rPr lang="el-GR" sz="1200" b="1" cap="all" dirty="0">
                <a:solidFill>
                  <a:schemeClr val="bg1"/>
                </a:solidFill>
              </a:rPr>
              <a:t>Α</a:t>
            </a:r>
            <a:r>
              <a:rPr lang="en-US" sz="1200" b="1" cap="all" dirty="0">
                <a:solidFill>
                  <a:schemeClr val="bg1"/>
                </a:solidFill>
              </a:rPr>
              <a:t>τα,</a:t>
            </a:r>
            <a:r>
              <a:rPr lang="el-GR" sz="1200" b="1" cap="all" dirty="0">
                <a:solidFill>
                  <a:schemeClr val="bg1"/>
                </a:solidFill>
              </a:rPr>
              <a:t> </a:t>
            </a:r>
            <a:r>
              <a:rPr lang="en-US" sz="1200" b="1" cap="all" dirty="0">
                <a:solidFill>
                  <a:schemeClr val="bg1"/>
                </a:solidFill>
              </a:rPr>
              <a:t>σ</a:t>
            </a:r>
            <a:r>
              <a:rPr lang="el-GR" sz="1200" b="1" cap="all" dirty="0">
                <a:solidFill>
                  <a:schemeClr val="bg1"/>
                </a:solidFill>
              </a:rPr>
              <a:t>Υ</a:t>
            </a:r>
            <a:r>
              <a:rPr lang="en-US" sz="1200" b="1" cap="all" dirty="0" err="1">
                <a:solidFill>
                  <a:schemeClr val="bg1"/>
                </a:solidFill>
              </a:rPr>
              <a:t>μφων</a:t>
            </a:r>
            <a:r>
              <a:rPr lang="en-US" sz="1200" b="1" cap="all" dirty="0">
                <a:solidFill>
                  <a:schemeClr val="bg1"/>
                </a:solidFill>
              </a:rPr>
              <a:t>α με τα οπ</a:t>
            </a:r>
            <a:r>
              <a:rPr lang="el-GR" sz="1200" b="1" cap="all" dirty="0">
                <a:solidFill>
                  <a:schemeClr val="bg1"/>
                </a:solidFill>
              </a:rPr>
              <a:t>ΟΙ</a:t>
            </a:r>
            <a:r>
              <a:rPr lang="en-US" sz="1200" b="1" cap="all" dirty="0">
                <a:solidFill>
                  <a:schemeClr val="bg1"/>
                </a:solidFill>
              </a:rPr>
              <a:t>α παρα</a:t>
            </a:r>
            <a:r>
              <a:rPr lang="en-US" sz="1200" b="1" cap="all" dirty="0" err="1">
                <a:solidFill>
                  <a:schemeClr val="bg1"/>
                </a:solidFill>
              </a:rPr>
              <a:t>τηρε</a:t>
            </a:r>
            <a:r>
              <a:rPr lang="el-GR" sz="1200" b="1" cap="all" dirty="0">
                <a:solidFill>
                  <a:schemeClr val="bg1"/>
                </a:solidFill>
              </a:rPr>
              <a:t>Ι</a:t>
            </a:r>
            <a:r>
              <a:rPr lang="en-US" sz="1200" b="1" cap="all" dirty="0">
                <a:solidFill>
                  <a:schemeClr val="bg1"/>
                </a:solidFill>
              </a:rPr>
              <a:t>ται:</a:t>
            </a:r>
          </a:p>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491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πληροφορίες αυτές υπάρχουν διαθέσιμες μετά από επεξεργασία της ΚΕΟΣΟΕ και για κάθε Περιφέρεια ξεχωριστά </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468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Επίσης</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35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Χαιρετισμός </a:t>
            </a:r>
            <a:r>
              <a:rPr lang="el-GR" dirty="0" err="1"/>
              <a:t>παρευρισκομένων</a:t>
            </a:r>
            <a:endParaRPr lang="el-GR" dirty="0"/>
          </a:p>
          <a:p>
            <a:r>
              <a:rPr lang="el-GR" dirty="0"/>
              <a:t>Γνωρίζω εκ των προτέρων ότι η παρουσίαση αριθμών είναι άχαρη και κουραστική, γι αυτό θα </a:t>
            </a:r>
            <a:r>
              <a:rPr lang="el-GR" dirty="0" err="1"/>
              <a:t>εμμείνω</a:t>
            </a:r>
            <a:r>
              <a:rPr lang="el-GR" dirty="0"/>
              <a:t>, στην παράθεση της ερμηνείας και των συμπερασμάτων που προκύπτουν από τις μεταβολές των αριθμητικών δεδομένων.</a:t>
            </a:r>
          </a:p>
          <a:p>
            <a:r>
              <a:rPr lang="el-GR" dirty="0"/>
              <a:t>Στον πίνακα που βλέπετε (είναι διαθέσιμος στον φάκελο που έχετε στα χέρια σας ), παρατίθεται εξέλιξη των αμπελουργικών εκτάσεων από την περίοδο 1990-1991 έως την περίοδο 2022-2023 και βασίζονται κατά πλειοψηφία στην κοινοποίηση που διαβιβάζει η αρμόδια υπηρεσία στην </a:t>
            </a:r>
            <a:r>
              <a:rPr lang="en-US" dirty="0"/>
              <a:t>Commission</a:t>
            </a:r>
            <a:r>
              <a:rPr lang="el-GR" dirty="0"/>
              <a:t>, παρατηρούμε ότι ο ελληνικός αμπελώνας μειώνεται συνεχώς και διαχρονικά.</a:t>
            </a:r>
          </a:p>
          <a:p>
            <a:r>
              <a:rPr lang="el-GR" dirty="0"/>
              <a:t>Στις επόμενες παρουσιάσεις, αλλά και από αυτές των εισηγητών που ακολουθούν, ορισμένα από τα αίτια της μείωσης, θα προκύψουν αβίαστα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(Να επισημάνουμε ότι πριν το 2016, με την ισχύ του καθεστώτος των Δικαιωμάτων Φύτευσης, δεν επιτρεπόταν η αύξηση του Δυναμικού Παραγωγής, με εξαίρεση ελάχιστες εκτάσεις που παραχώρησε ο ΚΑΝ(ΕΕ) 1493/1999)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63B16-F243-4575-89D1-93816CBBE9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509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Τέλος</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F29D8-6C74-4D18-97B2-A00AE31695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6428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49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πίνακας που βλέπουμε απεικονίζει, το πλήθος και τα αντίστοιχα ποσοστά, των παραγωγών και των εκτάσεων που τους αντιστοιχούν, ανά εύρος ηλικίας δεκαετίας (πλην του τελευταίου εύρους), για τα διακεκριμένα έτη 2016-2023 </a:t>
            </a:r>
            <a:endParaRPr lang="en-US" dirty="0"/>
          </a:p>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8438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Σύμφωνα με τον προηγούμενο πίνακα παρατηρούμε ότι:</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7211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7051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6576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Αναλύοντας το εύρος ηλικιών των παραγωγών, ανά Περιφέρεια για το έτος 2023, του πίνακα που βλέπουμε, παρατηρούμε:</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874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9583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8717-9F49-4107-A305-9208F0A8A5B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5263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Ας περάσουμε τώρα σε μια παρουσίαση, που κατά τη γνώμη μου υποκρύπτει τεράστια προβλήματα, που αντανακλούν εν μέρει και τις στρεβλώσεις που λειτουργούν ως συγκοινωνούντα δοχεία και περνούν από τον πρωτογενή στον μεταποιητικό τομέα και αντίστροφα</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432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l-GR" dirty="0"/>
              <a:t>Από αλγεβρικούς υπολογισμούς στον προηγούμενο πίνακα, γίνεται αντιληπτό ότι μόνο την περίοδο 2022-2023, έχουμε ισοδύναμη αύξηση των εκτάσεων κατά ποσοστό 1%, που συμβαδίζει με το ετήσιο ποσοστό χορήγησης Αδειών Φύτευσης (εξαιτίας σωρευτικών φυτεύσεων λόγω </a:t>
            </a:r>
            <a:r>
              <a:rPr lang="en-US" dirty="0"/>
              <a:t>COVID-19)</a:t>
            </a:r>
            <a:r>
              <a:rPr lang="el-GR" dirty="0"/>
              <a:t> και ανακόπτει το ρυθμό μείωσης των προηγουμένων ετών</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63B16-F243-4575-89D1-93816CBBE9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603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Παραθέτω ορισμένες πληροφορίες για την </a:t>
            </a:r>
            <a:r>
              <a:rPr lang="el-GR" dirty="0" err="1"/>
              <a:t>υποχρεωτικότητα</a:t>
            </a:r>
            <a:r>
              <a:rPr lang="el-GR" dirty="0"/>
              <a:t> και το περιεχόμενο των τριών βάσεων δεδομένων που συγκρίνονται</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6380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Αυτό σημαίνει ότι θεωρητικά οι δυο βάσεις δεδομένων θα πρέπει να ταυτίζονται, με την προϋπόθεση ότι όλοι οι κάτοχοι αμπελουργικών εκμεταλλεύσεων του Α.Μ., υποβάλλουν Δήλωση Καλλιέργειας στο ΟΣΔΕ, ενώ ο </a:t>
            </a:r>
            <a:r>
              <a:rPr lang="el-GR" dirty="0" err="1"/>
              <a:t>δεκατριψήφιος</a:t>
            </a:r>
            <a:r>
              <a:rPr lang="el-GR" dirty="0"/>
              <a:t> κωδικός </a:t>
            </a:r>
            <a:r>
              <a:rPr lang="el-GR" dirty="0" err="1"/>
              <a:t>αμπελοτεμαχίου</a:t>
            </a:r>
            <a:r>
              <a:rPr lang="el-GR" dirty="0"/>
              <a:t> είναι κοινός</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6937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Δηλώσεις Συγκομιδής, αντλούν δεδομένα από το Αμπελουργικό Μητρώο και συνεπώς σχετίζονται έμμεσα και με το ΟΣΔΕ</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4446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1872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Στον πίνακα παρουσιάζονται τα συγκεντρωτικά δεδομένα σε επίπεδο εκτάσεων από το έτος 2015 έως το έτος 2023, που αφορούν επίσημα δεδομένα</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1971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προηγούμενο πίνακα παρατηρούμε ότι:</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5637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8410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7274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7F9E3-FC25-460C-B900-A77560F5DC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819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AFF0B454-06E7-4A33-9394-4817F01F6985}" type="slidenum">
              <a:rPr lang="en-US" smtClean="0"/>
              <a:t>6</a:t>
            </a:fld>
            <a:endParaRPr lang="en-US"/>
          </a:p>
        </p:txBody>
      </p:sp>
    </p:spTree>
    <p:extLst>
      <p:ext uri="{BB962C8B-B14F-4D97-AF65-F5344CB8AC3E}">
        <p14:creationId xmlns:p14="http://schemas.microsoft.com/office/powerpoint/2010/main" val="168959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Από την συσχέτιση των δεδομένων των εκτάσεων που παρουσιάσθηκαν, με τους παραγόμενους ανά κατηγορία οίνους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63B16-F243-4575-89D1-93816CBBE9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52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Αθροίζοντας τα δεδομένα για τις εκτάσεις και τους παραγόμενους οίνους με ΓΕ (ΠΟΠ και ΠΓΕ), </a:t>
            </a:r>
            <a:r>
              <a:rPr lang="el-GR"/>
              <a:t>συμπεραίνουμε ότι:</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63B16-F243-4575-89D1-93816CBBE9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993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26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Πριν από την ανάλυση των δεδομένων χορήγησης εκτάσεων για νέες φυτεύσεις αμπελώνων, μέσω του καθεστώτος των Αδειών Φύτευσης, αναφέρω ορισμένες αναγκαίες πληροφορίες </a:t>
            </a:r>
            <a:endParaRPr lang="en-US"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981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7222C-03AD-41A0-BA66-9C93988DC73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95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FE20-3EF1-4402-B125-97B7843F9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237EBD-B345-5899-9261-68CC78D69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E531F-E328-4F1D-2A99-031B9BC85EAD}"/>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7E5376A7-99B0-FD71-DE23-032031331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DD56F-62A8-D011-D1BC-B83225889C4E}"/>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108502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2BEF-4B7A-6E0E-9945-9B09EDD7D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4E827A-1746-5BEB-5CF8-661225DEB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BCEC3-9C2B-3F74-4FA5-7A85B0CA3048}"/>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250E6A93-BD9A-BA42-A404-FC0CD215F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C123-37E1-4A40-4625-4CEC2AEA73DB}"/>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6851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C3EBB-B503-F471-8461-B7FC280B02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B314D-2A5C-106C-A04E-98F823203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ADBD6-1AB8-0704-5880-D022AFCDADED}"/>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B5A94C56-1E39-A1C2-79A7-649ECEB61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5B44C-E9AC-AF3D-DCB3-3CA5F8BDC00F}"/>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223215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34B0C3-2347-0EA4-8B74-EFE7EFA43FF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E3C5EB7-FC82-ABAC-1BB0-0DBED4B9E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9BE31E6-1C7E-FEB2-DD56-2C5F0FD9E9B0}"/>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E264F516-C865-01B9-49A9-84A1BF6BAB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A12DB6-A602-ABA0-5D97-A5A60AEDD8BE}"/>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4201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0D268B-F9F1-0D54-50D8-6E96D71659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6B00F3-5DF7-CC34-B8AC-646E132A115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0EB516-A379-BFCC-1916-9B22D0959304}"/>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280DF5D3-9879-1E37-2FC5-706C90EED1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88CB72-71C7-E002-4455-28ABF85F8F89}"/>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412360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C6A92-09F0-F9D6-C582-36590E53A7A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733E14-790B-9B24-DD03-31C786685B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EB1D71F-219D-FD3C-F47A-721EED742F5C}"/>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B9599B7B-B0C4-2B72-823C-9552FC8335E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AFC6E4-E1C5-88F6-55D0-952835338F8B}"/>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189806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B7C8DC-0C0A-2371-5852-B283E8A883C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71D237-77D3-472F-1C27-621B4C6FFA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7317480-E53A-6035-195C-EFDD480DBCB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5F87144-F232-4FE0-DB65-48DF798E81E3}"/>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6" name="Θέση υποσέλιδου 5">
            <a:extLst>
              <a:ext uri="{FF2B5EF4-FFF2-40B4-BE49-F238E27FC236}">
                <a16:creationId xmlns:a16="http://schemas.microsoft.com/office/drawing/2014/main" id="{FC7813B9-8D85-5F7F-7189-5752CA9FA6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6C36309-B30E-B065-3135-004B5F898FD1}"/>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171641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E2AB7-FAC3-580A-122B-69F3448D4ED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ABCFB23-B91A-3050-CD06-1C58F2436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9D15583-CB58-E664-8676-66296DD9006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7380BBF-08B8-0F47-A88E-F644827F8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20FA085-7B3E-1D48-2E25-82CA96A4F22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C6C87E3-3080-1C09-C127-FA34B48CFB80}"/>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8" name="Θέση υποσέλιδου 7">
            <a:extLst>
              <a:ext uri="{FF2B5EF4-FFF2-40B4-BE49-F238E27FC236}">
                <a16:creationId xmlns:a16="http://schemas.microsoft.com/office/drawing/2014/main" id="{910C3484-1CDA-A244-D105-77EA35DF59A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72FCB71-77A8-1882-DBE6-F3FCF9CF12B5}"/>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291605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6BCFA6-2460-2753-1AE3-DC4A219825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79B0803-8D31-8095-ED45-DFCE7E2626DA}"/>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4" name="Θέση υποσέλιδου 3">
            <a:extLst>
              <a:ext uri="{FF2B5EF4-FFF2-40B4-BE49-F238E27FC236}">
                <a16:creationId xmlns:a16="http://schemas.microsoft.com/office/drawing/2014/main" id="{3066B31B-16F3-C608-67C3-DF56CE63FE2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B095906-5C00-089C-C743-E268E6FF958B}"/>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196062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B622B19-D670-C29D-3AAA-4F04837E2E41}"/>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3" name="Θέση υποσέλιδου 2">
            <a:extLst>
              <a:ext uri="{FF2B5EF4-FFF2-40B4-BE49-F238E27FC236}">
                <a16:creationId xmlns:a16="http://schemas.microsoft.com/office/drawing/2014/main" id="{16EB5D2F-1717-AEB3-B747-ECAD6E5ED6F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FA65C0B-4406-5C5D-9E10-42D128877F71}"/>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241866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40D3B-F066-60DA-10E7-0C73234268F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4396781-DE8D-77F4-D2F5-5C3E08448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9CD7441-BC39-1FF1-6FC9-0D77218D0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F243D6E-C6AC-B771-B302-DAC4AEACEF02}"/>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6" name="Θέση υποσέλιδου 5">
            <a:extLst>
              <a:ext uri="{FF2B5EF4-FFF2-40B4-BE49-F238E27FC236}">
                <a16:creationId xmlns:a16="http://schemas.microsoft.com/office/drawing/2014/main" id="{CDC3E1C6-F4CC-8B2D-8DCF-6C3BB8EB17B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5C7414-0CAF-A819-F2DD-D8DCBC5A26D7}"/>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14532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FBC5-658F-2964-4BC2-28A11FB0C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60147-3E83-15F8-2301-2741F2980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8F400-0B41-8F7B-52DB-D0581ED5E6EB}"/>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33E479F2-A778-DDEB-398D-3C63D3D59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86720-7589-7495-9DD1-944C58783633}"/>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7975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D91B7E-77AC-3BC9-5B55-C597CE09641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BCD74B3-4FE5-B4D4-7E7B-6B284EA6D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19CA564-A8EF-28CD-1E9F-B461BE238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70D0EFF-AAB8-1F29-1BC8-38FAA08E314E}"/>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6" name="Θέση υποσέλιδου 5">
            <a:extLst>
              <a:ext uri="{FF2B5EF4-FFF2-40B4-BE49-F238E27FC236}">
                <a16:creationId xmlns:a16="http://schemas.microsoft.com/office/drawing/2014/main" id="{52354A2F-157B-0483-9C14-252E5FD0C69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7590962-0632-C392-61D1-270A3C8FA721}"/>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60806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962D0F-45A6-323E-75A6-98D5B420620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A9D2201-953D-AA25-B9DD-701B50E6EB3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2BF7C7B-D403-A83A-DB55-A8BFDAE9E65F}"/>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FC999769-A995-3FC5-414E-6425F71EFEC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E048D1-152B-BC30-8371-F1A6629A35D1}"/>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851230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3328811-6AA3-7EC3-FE39-9F73D925AC8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C3A7F6C-0146-F463-BC06-DD0BA721ADC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D54868D-0E34-0B77-CAC1-6DC8FFF784BE}"/>
              </a:ext>
            </a:extLst>
          </p:cNvPr>
          <p:cNvSpPr>
            <a:spLocks noGrp="1"/>
          </p:cNvSpPr>
          <p:nvPr>
            <p:ph type="dt" sz="half" idx="10"/>
          </p:nvPr>
        </p:nvSpPr>
        <p:spPr/>
        <p:txBody>
          <a:body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0930FB78-ED2F-AA75-C2C3-94C3168FFCC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3615478-5D19-5BF6-CC92-09CC98C029B6}"/>
              </a:ext>
            </a:extLst>
          </p:cNvPr>
          <p:cNvSpPr>
            <a:spLocks noGrp="1"/>
          </p:cNvSpPr>
          <p:nvPr>
            <p:ph type="sldNum" sz="quarter" idx="12"/>
          </p:nvPr>
        </p:nvSpPr>
        <p:spPr/>
        <p:txBody>
          <a:bodyPr/>
          <a:lstStyle/>
          <a:p>
            <a:fld id="{5C75C123-2A1C-7842-9F42-EA770E6273CA}" type="slidenum">
              <a:rPr lang="el-GR" smtClean="0"/>
              <a:t>‹#›</a:t>
            </a:fld>
            <a:endParaRPr lang="el-GR"/>
          </a:p>
        </p:txBody>
      </p:sp>
    </p:spTree>
    <p:extLst>
      <p:ext uri="{BB962C8B-B14F-4D97-AF65-F5344CB8AC3E}">
        <p14:creationId xmlns:p14="http://schemas.microsoft.com/office/powerpoint/2010/main" val="205604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2784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87634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2620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9705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3401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20562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336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FA04-7221-D5B9-B3C6-2CC4638BE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F1C261-4E94-0E75-84C8-A7A9270C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EC3B40-73C7-0247-3A1F-EF23FD7A3D29}"/>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C5413BF3-DF58-BA97-B6A7-AD0A7209D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164F0-9A9D-B82F-9E46-0655EC423783}"/>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1854833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02837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75587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16413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5/20/2024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5925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66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83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731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95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984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2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7BF-76AF-AE24-1FEE-1CAAAE0CD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D5E03-3F3F-6013-B957-DF31EC418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4ECD1-0696-7F35-ADDA-7E2B7C649C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55E1A-C4C7-CB23-A843-0948410BC530}"/>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6" name="Footer Placeholder 5">
            <a:extLst>
              <a:ext uri="{FF2B5EF4-FFF2-40B4-BE49-F238E27FC236}">
                <a16:creationId xmlns:a16="http://schemas.microsoft.com/office/drawing/2014/main" id="{F96C8390-341E-70A1-0808-21EB6E5BC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1B9AC-4F55-E689-C645-9C82817BB4FF}"/>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1561514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278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27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9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93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5/20/2024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163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5/20/2024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20581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21555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5/20/2024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2777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97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873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703F-90EC-8385-1409-2D80FACC16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298C6-ED3E-B896-4ED0-914833E65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20EB42-21B2-38E9-6DAE-35B1F252F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1DAA8A-681B-A0E2-D30D-391B2237F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5F165-4B5F-1914-4973-C506999E5B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56AE2-5732-0E27-4256-FFB1835996FD}"/>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8" name="Footer Placeholder 7">
            <a:extLst>
              <a:ext uri="{FF2B5EF4-FFF2-40B4-BE49-F238E27FC236}">
                <a16:creationId xmlns:a16="http://schemas.microsoft.com/office/drawing/2014/main" id="{716EEFDF-2946-8179-BB45-3C5713A48A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02E7A-EBA5-EF0D-1182-3D631AF02479}"/>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2688089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9527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628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5/20/2024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500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5/20/2024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8917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35572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245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65F0-6B78-15B7-E443-EC414E3AD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5BAD2-02E8-8541-D1D2-130FBC8982E4}"/>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4" name="Footer Placeholder 3">
            <a:extLst>
              <a:ext uri="{FF2B5EF4-FFF2-40B4-BE49-F238E27FC236}">
                <a16:creationId xmlns:a16="http://schemas.microsoft.com/office/drawing/2014/main" id="{9101197E-1954-EE3F-9965-3D6B4B829C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BADEB7-DECA-DA7E-5A64-641583A3D059}"/>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41301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33136-BF05-177E-016C-E12C88335799}"/>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3" name="Footer Placeholder 2">
            <a:extLst>
              <a:ext uri="{FF2B5EF4-FFF2-40B4-BE49-F238E27FC236}">
                <a16:creationId xmlns:a16="http://schemas.microsoft.com/office/drawing/2014/main" id="{C7EF636C-F3C1-E88F-613C-6B460B0155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65BD77-3061-4EE8-6B9D-9765C854D6BA}"/>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49208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2DF9-A193-BDA2-F1B2-2DB4A9878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EA7EE5-77FA-7480-594E-A154CB73E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98C627-EEC7-3F34-C2AB-FD2DA08F1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0FF8A-901E-5EFD-8FD9-9AF26946FC20}"/>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6" name="Footer Placeholder 5">
            <a:extLst>
              <a:ext uri="{FF2B5EF4-FFF2-40B4-BE49-F238E27FC236}">
                <a16:creationId xmlns:a16="http://schemas.microsoft.com/office/drawing/2014/main" id="{2855ACD4-D463-E890-7017-4AD98078E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F78BE-D4B2-976A-92FB-B03AED3CC77B}"/>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344731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AC4F-8DED-BB72-9130-219A99A19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18A13-40BE-3C3B-6BC5-3690EB73A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A09FA-987A-600C-05B0-3CAC59892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1ACD2-AF5F-4ED1-4515-6F83ECE07FC4}"/>
              </a:ext>
            </a:extLst>
          </p:cNvPr>
          <p:cNvSpPr>
            <a:spLocks noGrp="1"/>
          </p:cNvSpPr>
          <p:nvPr>
            <p:ph type="dt" sz="half" idx="10"/>
          </p:nvPr>
        </p:nvSpPr>
        <p:spPr/>
        <p:txBody>
          <a:bodyPr/>
          <a:lstStyle/>
          <a:p>
            <a:fld id="{040F3E14-EAF9-4092-9F73-2665F7C10E29}" type="datetimeFigureOut">
              <a:rPr lang="en-US" smtClean="0"/>
              <a:t>5/20/2024</a:t>
            </a:fld>
            <a:endParaRPr lang="en-US"/>
          </a:p>
        </p:txBody>
      </p:sp>
      <p:sp>
        <p:nvSpPr>
          <p:cNvPr id="6" name="Footer Placeholder 5">
            <a:extLst>
              <a:ext uri="{FF2B5EF4-FFF2-40B4-BE49-F238E27FC236}">
                <a16:creationId xmlns:a16="http://schemas.microsoft.com/office/drawing/2014/main" id="{6BA5D62B-15A3-0172-89CC-0BC5D0369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7A7DA-58F5-EC65-A316-35ED28B9B2F9}"/>
              </a:ext>
            </a:extLst>
          </p:cNvPr>
          <p:cNvSpPr>
            <a:spLocks noGrp="1"/>
          </p:cNvSpPr>
          <p:nvPr>
            <p:ph type="sldNum" sz="quarter" idx="12"/>
          </p:nvPr>
        </p:nvSpPr>
        <p:spPr/>
        <p:txBody>
          <a:bodyPr/>
          <a:lstStyle/>
          <a:p>
            <a:fld id="{C381993D-68F7-450F-B027-7B8ACE77817F}" type="slidenum">
              <a:rPr lang="en-US" smtClean="0"/>
              <a:t>‹#›</a:t>
            </a:fld>
            <a:endParaRPr lang="en-US"/>
          </a:p>
        </p:txBody>
      </p:sp>
    </p:spTree>
    <p:extLst>
      <p:ext uri="{BB962C8B-B14F-4D97-AF65-F5344CB8AC3E}">
        <p14:creationId xmlns:p14="http://schemas.microsoft.com/office/powerpoint/2010/main" val="78022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92231-6CC1-3B76-876A-EA1D14153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E7AE1C-1285-BAD7-73B6-9A68DE84A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5A946-8AFE-BC11-DBE4-D202B5050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0F3E14-EAF9-4092-9F73-2665F7C10E29}" type="datetimeFigureOut">
              <a:rPr lang="en-US" smtClean="0"/>
              <a:t>5/20/2024</a:t>
            </a:fld>
            <a:endParaRPr lang="en-US"/>
          </a:p>
        </p:txBody>
      </p:sp>
      <p:sp>
        <p:nvSpPr>
          <p:cNvPr id="5" name="Footer Placeholder 4">
            <a:extLst>
              <a:ext uri="{FF2B5EF4-FFF2-40B4-BE49-F238E27FC236}">
                <a16:creationId xmlns:a16="http://schemas.microsoft.com/office/drawing/2014/main" id="{5CADCF5D-6553-6439-1770-4A62719CC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EF75C5-75F4-91AF-32F1-104822B89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81993D-68F7-450F-B027-7B8ACE77817F}" type="slidenum">
              <a:rPr lang="en-US" smtClean="0"/>
              <a:t>‹#›</a:t>
            </a:fld>
            <a:endParaRPr lang="en-US"/>
          </a:p>
        </p:txBody>
      </p:sp>
    </p:spTree>
    <p:extLst>
      <p:ext uri="{BB962C8B-B14F-4D97-AF65-F5344CB8AC3E}">
        <p14:creationId xmlns:p14="http://schemas.microsoft.com/office/powerpoint/2010/main" val="356963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8A4795C-C267-2B5B-99F6-99ABCA50D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C0791AC-9122-3435-443A-A5C94C921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8F40C24-A2BB-E1F6-1D82-5E7DC199B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0DBE8A-561E-744B-BF57-BA6B88496F74}" type="datetimeFigureOut">
              <a:rPr lang="el-GR" smtClean="0"/>
              <a:t>20/5/2024</a:t>
            </a:fld>
            <a:endParaRPr lang="el-GR"/>
          </a:p>
        </p:txBody>
      </p:sp>
      <p:sp>
        <p:nvSpPr>
          <p:cNvPr id="5" name="Θέση υποσέλιδου 4">
            <a:extLst>
              <a:ext uri="{FF2B5EF4-FFF2-40B4-BE49-F238E27FC236}">
                <a16:creationId xmlns:a16="http://schemas.microsoft.com/office/drawing/2014/main" id="{CDA861FB-62E3-C720-7734-32CFF8386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9D1D3C7-1FA3-F2E6-7C46-77EF2327FA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5C123-2A1C-7842-9F42-EA770E6273CA}" type="slidenum">
              <a:rPr lang="el-GR" smtClean="0"/>
              <a:t>‹#›</a:t>
            </a:fld>
            <a:endParaRPr lang="el-GR"/>
          </a:p>
        </p:txBody>
      </p:sp>
    </p:spTree>
    <p:extLst>
      <p:ext uri="{BB962C8B-B14F-4D97-AF65-F5344CB8AC3E}">
        <p14:creationId xmlns:p14="http://schemas.microsoft.com/office/powerpoint/2010/main" val="2657168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5/20/2024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2915605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5/20/2024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612296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5/20/2024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56718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microsoft.com/office/2007/relationships/hdphoto" Target="../media/hdphoto1.wdp"/><Relationship Id="rId4" Type="http://schemas.openxmlformats.org/officeDocument/2006/relationships/diagramLayout" Target="../diagrams/layout6.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emf"/><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18.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1.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6.xml"/><Relationship Id="rId5" Type="http://schemas.microsoft.com/office/2007/relationships/hdphoto" Target="../media/hdphoto1.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hdphoto" Target="../media/hdphoto1.wdp"/><Relationship Id="rId4" Type="http://schemas.openxmlformats.org/officeDocument/2006/relationships/diagramLayout" Target="../diagrams/layout1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4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microsoft.com/office/2007/relationships/hdphoto" Target="../media/hdphoto1.wdp"/><Relationship Id="rId4" Type="http://schemas.openxmlformats.org/officeDocument/2006/relationships/diagramLayout" Target="../diagrams/layout12.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6.xml"/><Relationship Id="rId5" Type="http://schemas.microsoft.com/office/2007/relationships/hdphoto" Target="../media/hdphoto1.wdp"/><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microsoft.com/office/2007/relationships/hdphoto" Target="../media/hdphoto1.wdp"/><Relationship Id="rId4" Type="http://schemas.openxmlformats.org/officeDocument/2006/relationships/diagramLayout" Target="../diagrams/layout13.xml"/><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21.emf"/><Relationship Id="rId5" Type="http://schemas.microsoft.com/office/2007/relationships/hdphoto" Target="../media/hdphoto1.wdp"/><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microsoft.com/office/2007/relationships/hdphoto" Target="../media/hdphoto1.wdp"/><Relationship Id="rId4" Type="http://schemas.openxmlformats.org/officeDocument/2006/relationships/diagramLayout" Target="../diagrams/layout14.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microsoft.com/office/2007/relationships/hdphoto" Target="../media/hdphoto1.wdp"/><Relationship Id="rId4" Type="http://schemas.openxmlformats.org/officeDocument/2006/relationships/diagramLayout" Target="../diagrams/layout15.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29E97AD1-9299-F2CD-796C-1B6FF65CD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14020" y="238760"/>
            <a:ext cx="2341880" cy="1036320"/>
          </a:xfrm>
          <a:prstGeom prst="rect">
            <a:avLst/>
          </a:prstGeom>
          <a:noFill/>
        </p:spPr>
      </p:pic>
      <p:pic>
        <p:nvPicPr>
          <p:cNvPr id="9" name="Εικόνα 3" descr="A green and white text&#10;&#10;Description automatically generated with medium confidence">
            <a:extLst>
              <a:ext uri="{FF2B5EF4-FFF2-40B4-BE49-F238E27FC236}">
                <a16:creationId xmlns:a16="http://schemas.microsoft.com/office/drawing/2014/main" id="{59F1D801-6976-E15E-B0DC-DDEDDDBB2604}"/>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772217" y="487363"/>
            <a:ext cx="4647565" cy="5883275"/>
          </a:xfrm>
          <a:prstGeom prst="rect">
            <a:avLst/>
          </a:prstGeom>
          <a:noFill/>
          <a:ln>
            <a:noFill/>
          </a:ln>
        </p:spPr>
      </p:pic>
      <p:pic>
        <p:nvPicPr>
          <p:cNvPr id="12" name="Picture 11">
            <a:extLst>
              <a:ext uri="{FF2B5EF4-FFF2-40B4-BE49-F238E27FC236}">
                <a16:creationId xmlns:a16="http://schemas.microsoft.com/office/drawing/2014/main" id="{8C59317D-9797-1602-344C-A74F4DA12004}"/>
              </a:ext>
            </a:extLst>
          </p:cNvPr>
          <p:cNvPicPr>
            <a:picLocks noChangeAspect="1"/>
          </p:cNvPicPr>
          <p:nvPr/>
        </p:nvPicPr>
        <p:blipFill rotWithShape="1">
          <a:blip r:embed="rId6"/>
          <a:srcRect r="59390" b="2007"/>
          <a:stretch/>
        </p:blipFill>
        <p:spPr>
          <a:xfrm>
            <a:off x="9551670" y="5423916"/>
            <a:ext cx="2416810" cy="570484"/>
          </a:xfrm>
          <a:prstGeom prst="rect">
            <a:avLst/>
          </a:prstGeom>
        </p:spPr>
      </p:pic>
      <p:pic>
        <p:nvPicPr>
          <p:cNvPr id="13" name="Picture 12" descr="A red wax seal with letters&#10;&#10;Description automatically generated">
            <a:extLst>
              <a:ext uri="{FF2B5EF4-FFF2-40B4-BE49-F238E27FC236}">
                <a16:creationId xmlns:a16="http://schemas.microsoft.com/office/drawing/2014/main" id="{F0AE2B61-A622-AE3D-89C0-911B99A6A3E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6550" y="6058218"/>
            <a:ext cx="708660" cy="624840"/>
          </a:xfrm>
          <a:prstGeom prst="rect">
            <a:avLst/>
          </a:prstGeom>
          <a:noFill/>
          <a:ln>
            <a:noFill/>
          </a:ln>
        </p:spPr>
      </p:pic>
      <p:pic>
        <p:nvPicPr>
          <p:cNvPr id="15" name="Picture 14">
            <a:extLst>
              <a:ext uri="{FF2B5EF4-FFF2-40B4-BE49-F238E27FC236}">
                <a16:creationId xmlns:a16="http://schemas.microsoft.com/office/drawing/2014/main" id="{3C5D6262-8C3B-738E-5D82-6CD1539491D5}"/>
              </a:ext>
            </a:extLst>
          </p:cNvPr>
          <p:cNvPicPr>
            <a:picLocks noChangeAspect="1"/>
          </p:cNvPicPr>
          <p:nvPr/>
        </p:nvPicPr>
        <p:blipFill>
          <a:blip r:embed="rId8"/>
          <a:stretch>
            <a:fillRect/>
          </a:stretch>
        </p:blipFill>
        <p:spPr>
          <a:xfrm>
            <a:off x="1854153" y="1930400"/>
            <a:ext cx="9566717" cy="2692400"/>
          </a:xfrm>
          <a:prstGeom prst="rect">
            <a:avLst/>
          </a:prstGeom>
        </p:spPr>
      </p:pic>
    </p:spTree>
    <p:extLst>
      <p:ext uri="{BB962C8B-B14F-4D97-AF65-F5344CB8AC3E}">
        <p14:creationId xmlns:p14="http://schemas.microsoft.com/office/powerpoint/2010/main" val="300747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pic>
        <p:nvPicPr>
          <p:cNvPr id="5" name="Picture 4" descr="Ημερολόγιο σε τραπέζι">
            <a:extLst>
              <a:ext uri="{FF2B5EF4-FFF2-40B4-BE49-F238E27FC236}">
                <a16:creationId xmlns:a16="http://schemas.microsoft.com/office/drawing/2014/main" id="{D63CB1A6-35A6-6672-997E-E830C619BE33}"/>
              </a:ext>
            </a:extLst>
          </p:cNvPr>
          <p:cNvPicPr>
            <a:picLocks noChangeAspect="1"/>
          </p:cNvPicPr>
          <p:nvPr/>
        </p:nvPicPr>
        <p:blipFill rotWithShape="1">
          <a:blip r:embed="rId3">
            <a:alphaModFix amt="60000"/>
          </a:blip>
          <a:srcRect l="1498" r="39168" b="-1"/>
          <a:stretch/>
        </p:blipFill>
        <p:spPr>
          <a:xfrm>
            <a:off x="20" y="10"/>
            <a:ext cx="6095980" cy="6857990"/>
          </a:xfrm>
          <a:prstGeom prst="rect">
            <a:avLst/>
          </a:prstGeom>
        </p:spPr>
      </p:pic>
      <p:sp>
        <p:nvSpPr>
          <p:cNvPr id="3" name="Θέση περιεχομένου 2">
            <a:extLst>
              <a:ext uri="{FF2B5EF4-FFF2-40B4-BE49-F238E27FC236}">
                <a16:creationId xmlns:a16="http://schemas.microsoft.com/office/drawing/2014/main" id="{203D92B9-8735-3D7A-AF8D-C154C25CE458}"/>
              </a:ext>
            </a:extLst>
          </p:cNvPr>
          <p:cNvSpPr>
            <a:spLocks noGrp="1"/>
          </p:cNvSpPr>
          <p:nvPr>
            <p:ph idx="1"/>
          </p:nvPr>
        </p:nvSpPr>
        <p:spPr>
          <a:xfrm>
            <a:off x="867374" y="825574"/>
            <a:ext cx="9154450" cy="5330750"/>
          </a:xfrm>
        </p:spPr>
        <p:txBody>
          <a:bodyPr>
            <a:normAutofit/>
          </a:bodyPr>
          <a:lstStyle/>
          <a:p>
            <a:pPr marL="342900" lvl="0" indent="-342900">
              <a:spcAft>
                <a:spcPts val="1200"/>
              </a:spcAft>
              <a:buFont typeface="Symbol" pitchFamily="2" charset="2"/>
              <a:buChar char=""/>
            </a:pP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Το καθεστώς των Αδειών Φύτευσης (1% επί των υφιστάμενων με αμπελώνες εθνικών εκτάσεων), </a:t>
            </a: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ισχύει από 1.1.2016</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και αντικατέστησε το καθεστώς του Αποθεματικού μέσω του οποίου εχορηγούντο  Δικαιώματα Φύτευσης.</a:t>
            </a:r>
            <a:endParaRPr lang="el-G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Οι Άδειες Φύτευσης </a:t>
            </a: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δεν αποτελούν άυλο δικαίωμα</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(δεν μεταβιβάζονται), όπως τα Δικαιώματα Φύτευσης.</a:t>
            </a:r>
            <a:endParaRPr lang="el-G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Μεταβιβάζονται μετά την πάροδο 5ετίας,</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μαζί με το  </a:t>
            </a:r>
            <a:r>
              <a:rPr lang="el-GR" sz="18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αμπελοτεμάχιο</a:t>
            </a:r>
            <a:endParaRPr lang="el-G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Τα έτη </a:t>
            </a: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2016, 2017, 2018 και 2019</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η χορήγηση των Αδειών Φύτευσης πραγματοποιήθηκε σε </a:t>
            </a: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Εθνικό Επίπεδο</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(ολόκληρη η χώρα μία Περιφέρεια).</a:t>
            </a:r>
            <a:endParaRPr lang="el-G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Με την ισχύουσα απόφαση και τις προηγούμενες,</a:t>
            </a:r>
            <a:r>
              <a:rPr lang="el-GR" sz="18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 από</a:t>
            </a:r>
            <a:r>
              <a:rPr lang="el-G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το 2020 και μετά, η χορήγηση πραγματοποιείται σε Περιφερειακό Επίπεδο</a:t>
            </a:r>
            <a:r>
              <a:rPr lang="el-G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με εξαίρεση μια Ομάδα Περιφερειών (Κρήτη, Β. και Ν. Αιγαίο, Ιόνια Νησιά, Ήπειρος)</a:t>
            </a:r>
            <a:endParaRPr lang="el-G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sz="1400" dirty="0">
              <a:solidFill>
                <a:srgbClr val="FFFFFF"/>
              </a:solidFill>
            </a:endParaRPr>
          </a:p>
        </p:txBody>
      </p:sp>
      <p:grpSp>
        <p:nvGrpSpPr>
          <p:cNvPr id="24" name="Group 23">
            <a:extLst>
              <a:ext uri="{FF2B5EF4-FFF2-40B4-BE49-F238E27FC236}">
                <a16:creationId xmlns:a16="http://schemas.microsoft.com/office/drawing/2014/main" id="{5BEF4E68-4209-401D-9695-1BA6259863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5" name="Oval 24">
              <a:extLst>
                <a:ext uri="{FF2B5EF4-FFF2-40B4-BE49-F238E27FC236}">
                  <a16:creationId xmlns:a16="http://schemas.microsoft.com/office/drawing/2014/main" id="{959CD86A-B36A-4C71-AE65-B317AE72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6" name="Graphic 9">
              <a:extLst>
                <a:ext uri="{FF2B5EF4-FFF2-40B4-BE49-F238E27FC236}">
                  <a16:creationId xmlns:a16="http://schemas.microsoft.com/office/drawing/2014/main" id="{856F8064-7965-465D-9A2B-8AA3A9BAB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7" name="Freeform: Shape 26">
              <a:extLst>
                <a:ext uri="{FF2B5EF4-FFF2-40B4-BE49-F238E27FC236}">
                  <a16:creationId xmlns:a16="http://schemas.microsoft.com/office/drawing/2014/main" id="{5F086EF7-5D22-4239-837D-A4A39396F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8" name="Freeform: Shape 27">
              <a:extLst>
                <a:ext uri="{FF2B5EF4-FFF2-40B4-BE49-F238E27FC236}">
                  <a16:creationId xmlns:a16="http://schemas.microsoft.com/office/drawing/2014/main" id="{4FEA8F6A-118A-402B-98AF-319F12807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9" name="Graphic 9">
              <a:extLst>
                <a:ext uri="{FF2B5EF4-FFF2-40B4-BE49-F238E27FC236}">
                  <a16:creationId xmlns:a16="http://schemas.microsoft.com/office/drawing/2014/main" id="{E623DD07-AD56-4AED-95D7-645823047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0" name="Graphic 9">
              <a:extLst>
                <a:ext uri="{FF2B5EF4-FFF2-40B4-BE49-F238E27FC236}">
                  <a16:creationId xmlns:a16="http://schemas.microsoft.com/office/drawing/2014/main" id="{31B6B69F-C096-4B96-A0EC-63615A106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gr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71A1BF4F-B318-42DC-6AAC-0B8CD7A86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6" name="Εικόνα 3">
            <a:extLst>
              <a:ext uri="{FF2B5EF4-FFF2-40B4-BE49-F238E27FC236}">
                <a16:creationId xmlns:a16="http://schemas.microsoft.com/office/drawing/2014/main" id="{78D52396-B3C2-FD36-89D8-1F8691B65C0B}"/>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13161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pic>
        <p:nvPicPr>
          <p:cNvPr id="5" name="Picture 4" descr="Ημερολόγιο σε τραπέζι">
            <a:extLst>
              <a:ext uri="{FF2B5EF4-FFF2-40B4-BE49-F238E27FC236}">
                <a16:creationId xmlns:a16="http://schemas.microsoft.com/office/drawing/2014/main" id="{DF2A7FE1-3499-223B-F743-25E58628A7C3}"/>
              </a:ext>
            </a:extLst>
          </p:cNvPr>
          <p:cNvPicPr>
            <a:picLocks noChangeAspect="1"/>
          </p:cNvPicPr>
          <p:nvPr/>
        </p:nvPicPr>
        <p:blipFill rotWithShape="1">
          <a:blip r:embed="rId3">
            <a:alphaModFix amt="60000"/>
          </a:blip>
          <a:srcRect r="-1" b="15708"/>
          <a:stretch/>
        </p:blipFill>
        <p:spPr>
          <a:xfrm>
            <a:off x="20" y="10"/>
            <a:ext cx="12188932" cy="6857990"/>
          </a:xfrm>
          <a:prstGeom prst="rect">
            <a:avLst/>
          </a:prstGeom>
        </p:spPr>
      </p:pic>
      <p:sp>
        <p:nvSpPr>
          <p:cNvPr id="3" name="Θέση περιεχομένου 2">
            <a:extLst>
              <a:ext uri="{FF2B5EF4-FFF2-40B4-BE49-F238E27FC236}">
                <a16:creationId xmlns:a16="http://schemas.microsoft.com/office/drawing/2014/main" id="{ADAA83C7-33C9-CC2E-C674-238C1CAFE29F}"/>
              </a:ext>
            </a:extLst>
          </p:cNvPr>
          <p:cNvSpPr>
            <a:spLocks noGrp="1"/>
          </p:cNvSpPr>
          <p:nvPr>
            <p:ph idx="1"/>
          </p:nvPr>
        </p:nvSpPr>
        <p:spPr>
          <a:xfrm>
            <a:off x="457200" y="940526"/>
            <a:ext cx="8942832" cy="5236437"/>
          </a:xfrm>
        </p:spPr>
        <p:txBody>
          <a:bodyPr>
            <a:normAutofit lnSpcReduction="10000"/>
          </a:bodyPr>
          <a:lstStyle/>
          <a:p>
            <a:pPr marL="342900" lvl="0" indent="-342900">
              <a:spcAft>
                <a:spcPts val="1200"/>
              </a:spcAft>
              <a:buFont typeface="Symbol" pitchFamily="2" charset="2"/>
              <a:buChar char=""/>
            </a:pP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Όταν το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πλήθος των αιτημάτων σε έκταση υπερβαίνει το 1% της εθνικής έκτασης</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ενεργοποιούνται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κριτήρια προτεραιότητας</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τα οποία σήμερα είναι </a:t>
            </a:r>
            <a:r>
              <a:rPr lang="el-GR" sz="16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ομογενοποιημένα</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spcAft>
                <a:spcPts val="1200"/>
              </a:spcAft>
              <a:buFont typeface="Symbol" pitchFamily="2" charset="2"/>
              <a:buChar char=""/>
            </a:pPr>
            <a:endParaRPr lang="el-G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Διαχρονικά τα σημαντικότερα κριτήρια προτεραιότητας ,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ήταν το κριτήριο της αύξησης του μεγέθους των εκμεταλλεύσεων, και των νεοεισερχομένων αρχηγών αμπελουργικών </a:t>
            </a:r>
            <a:r>
              <a:rPr lang="el-GR" sz="16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εκμ</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
            </a:r>
            <a:r>
              <a:rPr lang="el-GR" sz="16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σεων</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spcAft>
                <a:spcPts val="1200"/>
              </a:spcAft>
              <a:buFont typeface="Symbol" pitchFamily="2" charset="2"/>
              <a:buChar char=""/>
            </a:pPr>
            <a:endParaRPr lang="el-G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Από το 2016 έως το 2023, έχουν χορηγηθεί Άδειες Φύτευσης για 48.584,28 στρέμματα</a:t>
            </a:r>
          </a:p>
          <a:p>
            <a:pPr marL="342900" lvl="0" indent="-342900">
              <a:spcAft>
                <a:spcPts val="1200"/>
              </a:spcAft>
              <a:buFont typeface="Symbol" pitchFamily="2" charset="2"/>
              <a:buChar char=""/>
            </a:pPr>
            <a:endParaRPr lang="el-G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Οι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περισσότερες</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εκτάσεις έχουν χορηγηθεί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στην Περιφέρεια της Πελοποννήσου (7.868,64)</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η οποία διαθέτει και τον μεγαλύτερο αμπελώνα της χώρας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(101.416,3 </a:t>
            </a:r>
            <a:r>
              <a:rPr lang="el-GR" sz="16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στρ</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spcAft>
                <a:spcPts val="1200"/>
              </a:spcAft>
              <a:buFont typeface="Symbol" pitchFamily="2" charset="2"/>
              <a:buChar char=""/>
            </a:pPr>
            <a:endParaRPr lang="el-G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Symbol" pitchFamily="2" charset="2"/>
              <a:buChar char=""/>
            </a:pP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Οι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λιγότερες</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εκτάσεις έχουν χορηγηθεί στην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Περιφέρεια των Ιονίων Νήσων (439,7 </a:t>
            </a:r>
            <a:r>
              <a:rPr lang="el-GR" sz="16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στρ</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με υφιστάμενη έκταση αμπελώνων </a:t>
            </a:r>
            <a:r>
              <a:rPr lang="el-GR"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27.433,6 </a:t>
            </a:r>
            <a:r>
              <a:rPr lang="el-GR" sz="16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στρ</a:t>
            </a:r>
            <a:r>
              <a:rPr lang="el-GR"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3"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4" name="Freeform: Shape 13">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5" name="Freeform: Shape 14">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6"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7"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gr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5C481793-2824-AF42-F726-AB92582F4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5A043557-D26B-0FE7-9022-31D43CE8DB53}"/>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01372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2622">
                  <a:lumMod val="75000"/>
                  <a:lumOff val="25000"/>
                </a:srgbClr>
              </a:solidFill>
              <a:effectLst/>
              <a:uLnTx/>
              <a:uFillTx/>
              <a:latin typeface="Gill Sans Nova"/>
              <a:ea typeface="+mn-ea"/>
              <a:cs typeface="+mn-cs"/>
            </a:endParaRPr>
          </a:p>
        </p:txBody>
      </p:sp>
      <p:grpSp>
        <p:nvGrpSpPr>
          <p:cNvPr id="41" name="Group 4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42" name="Oval 4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3" name="Freeform: Shape 4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4" name="Freeform: Shape 4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45" name="Freeform: Shape 4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4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grpSp>
      <p:sp>
        <p:nvSpPr>
          <p:cNvPr id="4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useBgFill="1">
        <p:nvSpPr>
          <p:cNvPr id="50"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52"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2622">
                  <a:lumMod val="75000"/>
                  <a:lumOff val="25000"/>
                </a:srgbClr>
              </a:solidFill>
              <a:effectLst/>
              <a:uLnTx/>
              <a:uFillTx/>
              <a:latin typeface="Gill Sans Nova"/>
              <a:ea typeface="+mn-ea"/>
              <a:cs typeface="+mn-cs"/>
            </a:endParaRPr>
          </a:p>
        </p:txBody>
      </p:sp>
      <p:sp>
        <p:nvSpPr>
          <p:cNvPr id="54"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56"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2" name="Τίτλος 1">
            <a:extLst>
              <a:ext uri="{FF2B5EF4-FFF2-40B4-BE49-F238E27FC236}">
                <a16:creationId xmlns:a16="http://schemas.microsoft.com/office/drawing/2014/main" id="{2DAFD58D-FD95-E8B5-3254-BFCC31BA1876}"/>
              </a:ext>
            </a:extLst>
          </p:cNvPr>
          <p:cNvSpPr>
            <a:spLocks noGrp="1"/>
          </p:cNvSpPr>
          <p:nvPr>
            <p:ph type="title"/>
          </p:nvPr>
        </p:nvSpPr>
        <p:spPr>
          <a:xfrm>
            <a:off x="457200" y="676656"/>
            <a:ext cx="4563482" cy="3063240"/>
          </a:xfrm>
        </p:spPr>
        <p:txBody>
          <a:bodyPr vert="horz" lIns="91440" tIns="45720" rIns="91440" bIns="45720" rtlCol="0" anchor="b">
            <a:normAutofit/>
          </a:bodyPr>
          <a:lstStyle/>
          <a:p>
            <a:r>
              <a:rPr lang="en-US" sz="3000">
                <a:effectLst/>
              </a:rPr>
              <a:t>Ακολουθεί η κατάταξη Περιφερειών με τα </a:t>
            </a:r>
            <a:r>
              <a:rPr lang="en-US" sz="3000" b="1">
                <a:effectLst/>
              </a:rPr>
              <a:t>ποσοστά αύξησης του αμπελώνα τους</a:t>
            </a:r>
            <a:r>
              <a:rPr lang="en-US" sz="3000">
                <a:effectLst/>
              </a:rPr>
              <a:t> </a:t>
            </a:r>
            <a:r>
              <a:rPr lang="en-US" sz="3000" b="1">
                <a:effectLst/>
              </a:rPr>
              <a:t>λόγω της χορήγησης Αδειών Φύτευσης</a:t>
            </a:r>
            <a:r>
              <a:rPr lang="en-US" sz="3000">
                <a:effectLst/>
              </a:rPr>
              <a:t>, σε φθίνουσα σειρά  </a:t>
            </a:r>
            <a:endParaRPr lang="en-US" sz="3000"/>
          </a:p>
        </p:txBody>
      </p:sp>
      <p:pic>
        <p:nvPicPr>
          <p:cNvPr id="3" name="Εικόνα 2">
            <a:extLst>
              <a:ext uri="{FF2B5EF4-FFF2-40B4-BE49-F238E27FC236}">
                <a16:creationId xmlns:a16="http://schemas.microsoft.com/office/drawing/2014/main" id="{BDEABB70-4E55-2686-12A2-645BEA61A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64932" y="777009"/>
            <a:ext cx="5748046" cy="3794991"/>
          </a:xfrm>
          <a:prstGeom prst="rect">
            <a:avLst/>
          </a:prstGeom>
          <a:noFill/>
        </p:spPr>
      </p:pic>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44ED25C-79AB-E81B-C461-059A8A154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9CD8ADBA-09BF-D6AC-D466-CE8BDFECF12B}"/>
              </a:ext>
            </a:extLst>
          </p:cNvPr>
          <p:cNvPicPr>
            <a:picLocks noChangeAspect="1"/>
          </p:cNvPicPr>
          <p:nvPr/>
        </p:nvPicPr>
        <p:blipFill rotWithShape="1">
          <a:blip r:embed="rId6">
            <a:alphaModFix amt="20000"/>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79095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2622">
                  <a:lumMod val="75000"/>
                  <a:lumOff val="25000"/>
                </a:srgbClr>
              </a:solidFill>
              <a:effectLst/>
              <a:uLnTx/>
              <a:uFillTx/>
              <a:latin typeface="Gill Sans Nova"/>
              <a:ea typeface="+mn-ea"/>
              <a:cs typeface="+mn-cs"/>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useBgFill="1">
        <p:nvSpPr>
          <p:cNvPr id="21"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3"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2622">
                  <a:lumMod val="75000"/>
                  <a:lumOff val="25000"/>
                </a:srgbClr>
              </a:solidFill>
              <a:effectLst/>
              <a:uLnTx/>
              <a:uFillTx/>
              <a:latin typeface="Gill Sans Nova"/>
              <a:ea typeface="+mn-ea"/>
              <a:cs typeface="+mn-cs"/>
            </a:endParaRPr>
          </a:p>
        </p:txBody>
      </p:sp>
      <p:sp>
        <p:nvSpPr>
          <p:cNvPr id="25"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27"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2" name="Τίτλος 1">
            <a:extLst>
              <a:ext uri="{FF2B5EF4-FFF2-40B4-BE49-F238E27FC236}">
                <a16:creationId xmlns:a16="http://schemas.microsoft.com/office/drawing/2014/main" id="{80D15CAC-4205-C3BD-894E-80EDB4E23A10}"/>
              </a:ext>
            </a:extLst>
          </p:cNvPr>
          <p:cNvSpPr>
            <a:spLocks noGrp="1"/>
          </p:cNvSpPr>
          <p:nvPr>
            <p:ph type="title"/>
          </p:nvPr>
        </p:nvSpPr>
        <p:spPr>
          <a:xfrm>
            <a:off x="457200" y="676656"/>
            <a:ext cx="4563482" cy="1716272"/>
          </a:xfrm>
        </p:spPr>
        <p:txBody>
          <a:bodyPr vert="horz" lIns="91440" tIns="45720" rIns="91440" bIns="45720" rtlCol="0" anchor="b">
            <a:normAutofit/>
          </a:bodyPr>
          <a:lstStyle/>
          <a:p>
            <a:r>
              <a:rPr lang="en-US" sz="2800" b="1">
                <a:effectLst/>
              </a:rPr>
              <a:t>Με βάση επίσης τα δεδομένα του πίνακα που ακολουθεί παρατηρούμε:</a:t>
            </a:r>
            <a:r>
              <a:rPr lang="en-US" sz="2800">
                <a:effectLst/>
              </a:rPr>
              <a:t> </a:t>
            </a:r>
            <a:endParaRPr lang="en-US" sz="2800" dirty="0"/>
          </a:p>
        </p:txBody>
      </p:sp>
      <p:pic>
        <p:nvPicPr>
          <p:cNvPr id="3" name="Εικόνα 2">
            <a:extLst>
              <a:ext uri="{FF2B5EF4-FFF2-40B4-BE49-F238E27FC236}">
                <a16:creationId xmlns:a16="http://schemas.microsoft.com/office/drawing/2014/main" id="{7772E2A1-B09C-F732-2AF5-6CE6672CAD8F}"/>
              </a:ext>
            </a:extLst>
          </p:cNvPr>
          <p:cNvPicPr>
            <a:picLocks noChangeAspect="1"/>
          </p:cNvPicPr>
          <p:nvPr/>
        </p:nvPicPr>
        <p:blipFill rotWithShape="1">
          <a:blip r:embed="rId4"/>
          <a:srcRect t="8219"/>
          <a:stretch/>
        </p:blipFill>
        <p:spPr>
          <a:xfrm>
            <a:off x="3186811" y="2214879"/>
            <a:ext cx="8876178" cy="3308235"/>
          </a:xfrm>
          <a:prstGeom prst="rect">
            <a:avLst/>
          </a:prstGeom>
        </p:spPr>
      </p:pic>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5346BDAC-9D29-30BE-72C1-C30DCD2E6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F5EC4F25-FE82-1E8F-B4DA-F43039E61AC3}"/>
              </a:ext>
            </a:extLst>
          </p:cNvPr>
          <p:cNvPicPr>
            <a:picLocks noChangeAspect="1"/>
          </p:cNvPicPr>
          <p:nvPr/>
        </p:nvPicPr>
        <p:blipFill rotWithShape="1">
          <a:blip r:embed="rId6">
            <a:alphaModFix amt="20000"/>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
        <p:nvSpPr>
          <p:cNvPr id="6" name="TextBox 5">
            <a:extLst>
              <a:ext uri="{FF2B5EF4-FFF2-40B4-BE49-F238E27FC236}">
                <a16:creationId xmlns:a16="http://schemas.microsoft.com/office/drawing/2014/main" id="{02C4000A-99BD-F6D6-8E63-99B643AD4FF1}"/>
              </a:ext>
            </a:extLst>
          </p:cNvPr>
          <p:cNvSpPr txBox="1"/>
          <p:nvPr/>
        </p:nvSpPr>
        <p:spPr>
          <a:xfrm>
            <a:off x="5286719" y="1747733"/>
            <a:ext cx="57350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ΑΔΕΙΕΣ ΦΥΤΕΥΣΗΣ ΚΑΤΑΝΟΜΗ 2016-2023 (ΣΕ ΣΤΡΕΜΜΑΤΑ)</a:t>
            </a: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Tree>
    <p:extLst>
      <p:ext uri="{BB962C8B-B14F-4D97-AF65-F5344CB8AC3E}">
        <p14:creationId xmlns:p14="http://schemas.microsoft.com/office/powerpoint/2010/main" val="126818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Θέση περιεχομένου 2">
            <a:extLst>
              <a:ext uri="{FF2B5EF4-FFF2-40B4-BE49-F238E27FC236}">
                <a16:creationId xmlns:a16="http://schemas.microsoft.com/office/drawing/2014/main" id="{B0484A0D-2762-F845-D4ED-BDF58C804D62}"/>
              </a:ext>
            </a:extLst>
          </p:cNvPr>
          <p:cNvGraphicFramePr>
            <a:graphicFrameLocks noGrp="1"/>
          </p:cNvGraphicFramePr>
          <p:nvPr>
            <p:ph idx="1"/>
          </p:nvPr>
        </p:nvGraphicFramePr>
        <p:xfrm>
          <a:off x="233680" y="88804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9F08FF2F-4768-E214-C7B0-5D66698AAD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00EB2DE7-67C6-ECCA-C314-348DD0EA5581}"/>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56147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179C3392-607F-9356-9C99-E03FD45EF851}"/>
              </a:ext>
            </a:extLst>
          </p:cNvPr>
          <p:cNvGraphicFramePr>
            <a:graphicFrameLocks noGrp="1"/>
          </p:cNvGraphicFramePr>
          <p:nvPr>
            <p:ph idx="1"/>
          </p:nvPr>
        </p:nvGraphicFramePr>
        <p:xfrm>
          <a:off x="457200" y="2286000"/>
          <a:ext cx="6943725" cy="387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5A0DDAA6-EC86-5FAD-3038-B699D6D52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F828DE18-A426-596D-9BB1-FF66957CDC1F}"/>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9075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2">
            <a:extLst>
              <a:ext uri="{FF2B5EF4-FFF2-40B4-BE49-F238E27FC236}">
                <a16:creationId xmlns:a16="http://schemas.microsoft.com/office/drawing/2014/main" id="{3FDC3CC5-DAF9-566E-B223-ED52B6DB6119}"/>
              </a:ext>
            </a:extLst>
          </p:cNvPr>
          <p:cNvGraphicFramePr>
            <a:graphicFrameLocks noGrp="1"/>
          </p:cNvGraphicFramePr>
          <p:nvPr>
            <p:ph idx="1"/>
          </p:nvPr>
        </p:nvGraphicFramePr>
        <p:xfrm>
          <a:off x="457200" y="1270870"/>
          <a:ext cx="6550018" cy="4902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B6EDF791-1AD0-F528-20B4-C1DBCB175E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E7305564-A4DA-2915-69A8-5CA62BF3ED16}"/>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408691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sp>
        <p:nvSpPr>
          <p:cNvPr id="59" name="Rectangle 5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a:ea typeface="+mn-ea"/>
              <a:cs typeface="+mn-cs"/>
            </a:endParaRPr>
          </a:p>
        </p:txBody>
      </p:sp>
      <p:sp>
        <p:nvSpPr>
          <p:cNvPr id="2" name="Τίτλος 1">
            <a:extLst>
              <a:ext uri="{FF2B5EF4-FFF2-40B4-BE49-F238E27FC236}">
                <a16:creationId xmlns:a16="http://schemas.microsoft.com/office/drawing/2014/main" id="{45766450-38CA-CBC5-68A3-AC3706DA082C}"/>
              </a:ext>
            </a:extLst>
          </p:cNvPr>
          <p:cNvSpPr>
            <a:spLocks noGrp="1"/>
          </p:cNvSpPr>
          <p:nvPr>
            <p:ph type="ctrTitle"/>
          </p:nvPr>
        </p:nvSpPr>
        <p:spPr>
          <a:xfrm>
            <a:off x="477980" y="1122362"/>
            <a:ext cx="11083963" cy="3983549"/>
          </a:xfrm>
        </p:spPr>
        <p:txBody>
          <a:bodyPr anchor="b">
            <a:normAutofit/>
          </a:bodyPr>
          <a:lstStyle/>
          <a:p>
            <a:pPr indent="457200" algn="ctr">
              <a:spcAft>
                <a:spcPts val="1200"/>
              </a:spcAft>
            </a:pPr>
            <a:r>
              <a:rPr lang="el-GR" sz="3600" b="1" dirty="0">
                <a:effectLst/>
                <a:latin typeface="Arial" panose="020B0604020202020204" pitchFamily="34" charset="0"/>
                <a:ea typeface="Times New Roman" panose="02020603050405020304" pitchFamily="18" charset="0"/>
                <a:cs typeface="Arial" panose="020B0604020202020204" pitchFamily="34" charset="0"/>
              </a:rPr>
              <a:t>ΔΙΑΣΤΡΩΜΑΤΩΣΗ ΕΚΤΑΣΕΩΝ ΕΛΛΗΝΙΚΟΥ ΑΜΠΕΛΩΝΑ ΣΥΜΦΩΝΑ ΜΕ ΤΟ ΑΜΠΕΛΟΥΡΓΙΚΟ ΜΗΤΡΩΟ</a:t>
            </a:r>
            <a:br>
              <a:rPr lang="el-GR" sz="3600" dirty="0">
                <a:effectLst/>
                <a:latin typeface="Arial" panose="020B0604020202020204" pitchFamily="34" charset="0"/>
                <a:ea typeface="Times New Roman" panose="02020603050405020304" pitchFamily="18" charset="0"/>
                <a:cs typeface="Times New Roman" panose="02020603050405020304" pitchFamily="18" charset="0"/>
              </a:rPr>
            </a:br>
            <a:endParaRPr lang="el-GR" sz="3600" dirty="0"/>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1FA291A7-CD2E-E375-4402-68FA18872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spTree>
    <p:extLst>
      <p:ext uri="{BB962C8B-B14F-4D97-AF65-F5344CB8AC3E}">
        <p14:creationId xmlns:p14="http://schemas.microsoft.com/office/powerpoint/2010/main" val="3527186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graphicFrame>
        <p:nvGraphicFramePr>
          <p:cNvPr id="5" name="Θέση περιεχομένου 2">
            <a:extLst>
              <a:ext uri="{FF2B5EF4-FFF2-40B4-BE49-F238E27FC236}">
                <a16:creationId xmlns:a16="http://schemas.microsoft.com/office/drawing/2014/main" id="{0E8CA2D5-7004-4182-E572-CEC266499F1A}"/>
              </a:ext>
            </a:extLst>
          </p:cNvPr>
          <p:cNvGraphicFramePr>
            <a:graphicFrameLocks noGrp="1"/>
          </p:cNvGraphicFramePr>
          <p:nvPr>
            <p:ph idx="1"/>
          </p:nvPr>
        </p:nvGraphicFramePr>
        <p:xfrm>
          <a:off x="109728" y="821124"/>
          <a:ext cx="11803598" cy="5355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0DF763D-C800-ECDC-A7D2-16665181725F}"/>
              </a:ext>
            </a:extLst>
          </p:cNvPr>
          <p:cNvSpPr txBox="1"/>
          <p:nvPr/>
        </p:nvSpPr>
        <p:spPr>
          <a:xfrm>
            <a:off x="853031" y="312983"/>
            <a:ext cx="59343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a:ln>
                  <a:noFill/>
                </a:ln>
                <a:solidFill>
                  <a:srgbClr val="243FFF"/>
                </a:solidFill>
                <a:effectLst/>
                <a:uLnTx/>
                <a:uFillTx/>
                <a:latin typeface="Arial" panose="020B0604020202020204" pitchFamily="34" charset="0"/>
                <a:ea typeface="Times New Roman" panose="02020603050405020304" pitchFamily="18" charset="0"/>
                <a:cs typeface="Arial" panose="020B0604020202020204" pitchFamily="34" charset="0"/>
              </a:rPr>
              <a:t>ΕΙΣΑΓΩΓΙΚΕΣ ΠΛΗΡΟΦΟΡΙΕΣ</a:t>
            </a:r>
            <a:endParaRPr kumimoji="0" lang="en-US" sz="2800" b="0" i="0" u="none" strike="noStrike" kern="1200" cap="none" spc="0" normalizeH="0" baseline="0" noProof="0" dirty="0">
              <a:ln>
                <a:noFill/>
              </a:ln>
              <a:solidFill>
                <a:srgbClr val="243FFF"/>
              </a:solidFill>
              <a:effectLst/>
              <a:uLnTx/>
              <a:uFillTx/>
              <a:latin typeface="Univers"/>
              <a:ea typeface="+mn-ea"/>
              <a:cs typeface="+mn-cs"/>
            </a:endParaRPr>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8B290C4-2908-913E-F377-DA1AC2C6B2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9B1EAC7A-6A90-0387-29ED-D132C6AD4985}"/>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59939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FF772BF1-FB44-E0B4-684D-C5E6FFABD9D4}"/>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FFFFFF"/>
              </a:solidFill>
              <a:effectLst/>
              <a:uLnTx/>
              <a:uFillTx/>
              <a:latin typeface="Univers"/>
              <a:ea typeface="+mj-ea"/>
              <a:cs typeface="+mj-cs"/>
            </a:endParaRPr>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1E0E046F-ED49-A5E4-21A6-AF9BD673C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10423" y="5994464"/>
            <a:ext cx="1731679" cy="766268"/>
          </a:xfrm>
          <a:prstGeom prst="rect">
            <a:avLst/>
          </a:prstGeom>
          <a:noFill/>
        </p:spPr>
      </p:pic>
      <p:pic>
        <p:nvPicPr>
          <p:cNvPr id="5" name="Picture 4">
            <a:extLst>
              <a:ext uri="{FF2B5EF4-FFF2-40B4-BE49-F238E27FC236}">
                <a16:creationId xmlns:a16="http://schemas.microsoft.com/office/drawing/2014/main" id="{F7600465-3B3D-717D-00C3-2D143A0D1283}"/>
              </a:ext>
            </a:extLst>
          </p:cNvPr>
          <p:cNvPicPr>
            <a:picLocks noChangeAspect="1"/>
          </p:cNvPicPr>
          <p:nvPr/>
        </p:nvPicPr>
        <p:blipFill>
          <a:blip r:embed="rId4"/>
          <a:stretch>
            <a:fillRect/>
          </a:stretch>
        </p:blipFill>
        <p:spPr>
          <a:xfrm>
            <a:off x="149898" y="428489"/>
            <a:ext cx="11771263" cy="5565975"/>
          </a:xfrm>
          <a:prstGeom prst="rect">
            <a:avLst/>
          </a:prstGeom>
        </p:spPr>
      </p:pic>
    </p:spTree>
    <p:extLst>
      <p:ext uri="{BB962C8B-B14F-4D97-AF65-F5344CB8AC3E}">
        <p14:creationId xmlns:p14="http://schemas.microsoft.com/office/powerpoint/2010/main" val="52515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DF148EBA-6548-BC9F-E628-4E38C154C682}"/>
              </a:ext>
            </a:extLst>
          </p:cNvPr>
          <p:cNvSpPr>
            <a:spLocks noGrp="1"/>
          </p:cNvSpPr>
          <p:nvPr>
            <p:ph type="ctrTitle"/>
          </p:nvPr>
        </p:nvSpPr>
        <p:spPr>
          <a:xfrm>
            <a:off x="660042" y="891652"/>
            <a:ext cx="4412021" cy="3030724"/>
          </a:xfrm>
        </p:spPr>
        <p:txBody>
          <a:bodyPr anchor="b">
            <a:normAutofit/>
          </a:bodyPr>
          <a:lstStyle/>
          <a:p>
            <a:pPr algn="r"/>
            <a:r>
              <a:rPr lang="el-GR" sz="40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ΜΕΤΑΒΟΛΕΣ  ΕΚΤΑΣΕΩΝ ΕΛΛΗΝΙΚΟΥ ΑΜΠΕΛΩΝΑ</a:t>
            </a:r>
            <a:br>
              <a:rPr lang="el-GR" sz="40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l-GR" sz="4000" dirty="0">
              <a:solidFill>
                <a:srgbClr val="FFFFFF"/>
              </a:solidFill>
            </a:endParaRPr>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29E97AD1-9299-F2CD-796C-1B6FF65CD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59F1D801-6976-E15E-B0DC-DDEDDDBB2604}"/>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1F19D042-D6A7-FCCD-300A-18EB6E2C1A5B}"/>
              </a:ext>
            </a:extLst>
          </p:cNvPr>
          <p:cNvPicPr>
            <a:picLocks noChangeAspect="1"/>
          </p:cNvPicPr>
          <p:nvPr/>
        </p:nvPicPr>
        <p:blipFill>
          <a:blip r:embed="rId6"/>
          <a:stretch>
            <a:fillRect/>
          </a:stretch>
        </p:blipFill>
        <p:spPr>
          <a:xfrm>
            <a:off x="5897328" y="253972"/>
            <a:ext cx="4597376" cy="6479786"/>
          </a:xfrm>
          <a:prstGeom prst="rect">
            <a:avLst/>
          </a:prstGeom>
        </p:spPr>
      </p:pic>
    </p:spTree>
    <p:extLst>
      <p:ext uri="{BB962C8B-B14F-4D97-AF65-F5344CB8AC3E}">
        <p14:creationId xmlns:p14="http://schemas.microsoft.com/office/powerpoint/2010/main" val="405590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CDABD9B5-8F24-614A-A89B-5BD5B081B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graphicFrame>
        <p:nvGraphicFramePr>
          <p:cNvPr id="5" name="Θέση περιεχομένου 2">
            <a:extLst>
              <a:ext uri="{FF2B5EF4-FFF2-40B4-BE49-F238E27FC236}">
                <a16:creationId xmlns:a16="http://schemas.microsoft.com/office/drawing/2014/main" id="{26278E46-F1D2-4174-EF9E-CD463515265A}"/>
              </a:ext>
            </a:extLst>
          </p:cNvPr>
          <p:cNvGraphicFramePr>
            <a:graphicFrameLocks noGrp="1"/>
          </p:cNvGraphicFramePr>
          <p:nvPr>
            <p:ph idx="1"/>
          </p:nvPr>
        </p:nvGraphicFramePr>
        <p:xfrm>
          <a:off x="1644693" y="441858"/>
          <a:ext cx="9709108" cy="617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68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sp>
        <p:nvSpPr>
          <p:cNvPr id="2" name="Τίτλος 1">
            <a:extLst>
              <a:ext uri="{FF2B5EF4-FFF2-40B4-BE49-F238E27FC236}">
                <a16:creationId xmlns:a16="http://schemas.microsoft.com/office/drawing/2014/main" id="{9E5E760B-8A06-E0B4-0ED0-269AD0758CE7}"/>
              </a:ext>
            </a:extLst>
          </p:cNvPr>
          <p:cNvSpPr>
            <a:spLocks noGrp="1"/>
          </p:cNvSpPr>
          <p:nvPr>
            <p:ph type="title"/>
          </p:nvPr>
        </p:nvSpPr>
        <p:spPr>
          <a:xfrm>
            <a:off x="838200" y="365125"/>
            <a:ext cx="9842237" cy="1325563"/>
          </a:xfrm>
        </p:spPr>
        <p:txBody>
          <a:bodyPr vert="horz" lIns="91440" tIns="45720" rIns="91440" bIns="45720" rtlCol="0" anchor="ctr">
            <a:normAutofit/>
          </a:bodyPr>
          <a:lstStyle/>
          <a:p>
            <a:pPr algn="ctr"/>
            <a:r>
              <a:rPr lang="en-US" b="1" i="0" kern="1200" cap="all" baseline="0">
                <a:solidFill>
                  <a:schemeClr val="tx1"/>
                </a:solidFill>
                <a:effectLst/>
                <a:latin typeface="+mj-lt"/>
                <a:ea typeface="+mj-ea"/>
                <a:cs typeface="+mj-cs"/>
              </a:rPr>
              <a:t>ΠΑΡΑΤΗΡΗΣΕΙΣ ΑΝΑ ΕΥΡΟΣ ΕΚΤΑΣΕΩΝ</a:t>
            </a:r>
            <a:endParaRPr lang="en-US" b="1" i="0" kern="1200" cap="all" baseline="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19"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21"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pic>
        <p:nvPicPr>
          <p:cNvPr id="3" name="Εικόνα 2">
            <a:extLst>
              <a:ext uri="{FF2B5EF4-FFF2-40B4-BE49-F238E27FC236}">
                <a16:creationId xmlns:a16="http://schemas.microsoft.com/office/drawing/2014/main" id="{6E5490D5-68CC-9781-AB73-60F910C9E8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2542" y="1825625"/>
            <a:ext cx="11439003" cy="4667250"/>
          </a:xfrm>
          <a:prstGeom prst="rect">
            <a:avLst/>
          </a:prstGeom>
          <a:noFill/>
        </p:spPr>
      </p:pic>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A88AEE11-0595-B513-4679-E8C401F6D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021004" y="5958556"/>
            <a:ext cx="1207501" cy="534319"/>
          </a:xfrm>
          <a:prstGeom prst="rect">
            <a:avLst/>
          </a:prstGeom>
          <a:noFill/>
        </p:spPr>
      </p:pic>
      <p:pic>
        <p:nvPicPr>
          <p:cNvPr id="5" name="Εικόνα 3">
            <a:extLst>
              <a:ext uri="{FF2B5EF4-FFF2-40B4-BE49-F238E27FC236}">
                <a16:creationId xmlns:a16="http://schemas.microsoft.com/office/drawing/2014/main" id="{23C48EE3-59F9-4A69-3F78-0CF984186458}"/>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r="65112"/>
          <a:stretch/>
        </p:blipFill>
        <p:spPr bwMode="auto">
          <a:xfrm>
            <a:off x="4249573" y="1825625"/>
            <a:ext cx="3200498" cy="4102637"/>
          </a:xfrm>
          <a:prstGeom prst="rect">
            <a:avLst/>
          </a:prstGeom>
          <a:noFill/>
          <a:ln>
            <a:noFill/>
          </a:ln>
        </p:spPr>
      </p:pic>
    </p:spTree>
    <p:extLst>
      <p:ext uri="{BB962C8B-B14F-4D97-AF65-F5344CB8AC3E}">
        <p14:creationId xmlns:p14="http://schemas.microsoft.com/office/powerpoint/2010/main" val="357133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808111D2-91B1-B33F-D6E7-23B804BC6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86543" y="5998595"/>
            <a:ext cx="1731679" cy="766268"/>
          </a:xfrm>
          <a:prstGeom prst="rect">
            <a:avLst/>
          </a:prstGeom>
          <a:noFill/>
        </p:spPr>
      </p:pic>
      <p:graphicFrame>
        <p:nvGraphicFramePr>
          <p:cNvPr id="2" name="Θέση περιεχομένου 2">
            <a:extLst>
              <a:ext uri="{FF2B5EF4-FFF2-40B4-BE49-F238E27FC236}">
                <a16:creationId xmlns:a16="http://schemas.microsoft.com/office/drawing/2014/main" id="{F6F618B0-2EB9-DC6B-7293-198ED1F0A3BA}"/>
              </a:ext>
            </a:extLst>
          </p:cNvPr>
          <p:cNvGraphicFramePr>
            <a:graphicFrameLocks/>
          </p:cNvGraphicFramePr>
          <p:nvPr/>
        </p:nvGraphicFramePr>
        <p:xfrm>
          <a:off x="808159" y="373055"/>
          <a:ext cx="10545642" cy="562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773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sp>
        <p:nvSpPr>
          <p:cNvPr id="37"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39"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41"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cxnSp>
        <p:nvCxnSpPr>
          <p:cNvPr id="43" name="Straight Connector 4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D82F32A5-171F-7EE5-97B8-DA8D32A3F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graphicFrame>
        <p:nvGraphicFramePr>
          <p:cNvPr id="6" name="Θέση περιεχομένου 2">
            <a:extLst>
              <a:ext uri="{FF2B5EF4-FFF2-40B4-BE49-F238E27FC236}">
                <a16:creationId xmlns:a16="http://schemas.microsoft.com/office/drawing/2014/main" id="{43BD8930-5398-87A2-CC84-05007929F447}"/>
              </a:ext>
            </a:extLst>
          </p:cNvPr>
          <p:cNvGraphicFramePr>
            <a:graphicFrameLocks noGrp="1"/>
          </p:cNvGraphicFramePr>
          <p:nvPr>
            <p:ph idx="1"/>
          </p:nvPr>
        </p:nvGraphicFramePr>
        <p:xfrm>
          <a:off x="1135518" y="484817"/>
          <a:ext cx="10125707" cy="5352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919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a:ea typeface="+mn-ea"/>
              <a:cs typeface="+mn-cs"/>
            </a:endParaRPr>
          </a:p>
        </p:txBody>
      </p:sp>
      <p:cxnSp>
        <p:nvCxnSpPr>
          <p:cNvPr id="26" name="Straight Connector 2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graphicFrame>
        <p:nvGraphicFramePr>
          <p:cNvPr id="35" name="Content Placeholder 5">
            <a:extLst>
              <a:ext uri="{FF2B5EF4-FFF2-40B4-BE49-F238E27FC236}">
                <a16:creationId xmlns:a16="http://schemas.microsoft.com/office/drawing/2014/main" id="{1DF40D83-21DD-0068-8F2B-F895B01DEE30}"/>
              </a:ext>
            </a:extLst>
          </p:cNvPr>
          <p:cNvGraphicFramePr>
            <a:graphicFrameLocks noGrp="1"/>
          </p:cNvGraphicFramePr>
          <p:nvPr>
            <p:ph idx="1"/>
          </p:nvPr>
        </p:nvGraphicFramePr>
        <p:xfrm>
          <a:off x="724157" y="883716"/>
          <a:ext cx="10629644" cy="5392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sp>
        <p:nvSpPr>
          <p:cNvPr id="3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nivers"/>
              <a:ea typeface="+mn-ea"/>
              <a:cs typeface="+mn-cs"/>
            </a:endParaRPr>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DEDA019-BE2B-29F2-1423-7228527CD3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spTree>
    <p:extLst>
      <p:ext uri="{BB962C8B-B14F-4D97-AF65-F5344CB8AC3E}">
        <p14:creationId xmlns:p14="http://schemas.microsoft.com/office/powerpoint/2010/main" val="234407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12FDBBD1-1F7B-4EF4-B524-B32DC7C82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pic>
        <p:nvPicPr>
          <p:cNvPr id="5" name="Εικόνα 3">
            <a:extLst>
              <a:ext uri="{FF2B5EF4-FFF2-40B4-BE49-F238E27FC236}">
                <a16:creationId xmlns:a16="http://schemas.microsoft.com/office/drawing/2014/main" id="{BD5E017F-6AD8-0BB6-027D-6C4DBEF59F15}"/>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2419" r="67531" b="1"/>
          <a:stretch/>
        </p:blipFill>
        <p:spPr bwMode="auto">
          <a:xfrm>
            <a:off x="20" y="10"/>
            <a:ext cx="4657324" cy="6857990"/>
          </a:xfrm>
          <a:prstGeom prst="rect">
            <a:avLst/>
          </a:prstGeom>
          <a:noFill/>
        </p:spPr>
      </p:pic>
      <p:pic>
        <p:nvPicPr>
          <p:cNvPr id="4" name="Picture 2">
            <a:extLst>
              <a:ext uri="{FF2B5EF4-FFF2-40B4-BE49-F238E27FC236}">
                <a16:creationId xmlns:a16="http://schemas.microsoft.com/office/drawing/2014/main" id="{C3BB32E9-3E94-676B-D448-DC8A249E375C}"/>
              </a:ext>
            </a:extLst>
          </p:cNvPr>
          <p:cNvPicPr>
            <a:picLocks noChangeAspect="1"/>
          </p:cNvPicPr>
          <p:nvPr/>
        </p:nvPicPr>
        <p:blipFill rotWithShape="1">
          <a:blip r:embed="rId5"/>
          <a:srcRect l="22073" r="18051" b="1"/>
          <a:stretch/>
        </p:blipFill>
        <p:spPr>
          <a:xfrm>
            <a:off x="4657346" y="10"/>
            <a:ext cx="7534654" cy="6857990"/>
          </a:xfrm>
          <a:prstGeom prst="rect">
            <a:avLst/>
          </a:prstGeom>
        </p:spPr>
      </p:pic>
      <p:sp>
        <p:nvSpPr>
          <p:cNvPr id="22" name="Rectangle 1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20404030301010803"/>
              <a:ea typeface="+mn-ea"/>
              <a:cs typeface="+mn-cs"/>
            </a:endParaRPr>
          </a:p>
        </p:txBody>
      </p:sp>
      <p:sp>
        <p:nvSpPr>
          <p:cNvPr id="23" name="Rectangle 1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20404030301010803"/>
              <a:ea typeface="+mn-ea"/>
              <a:cs typeface="+mn-cs"/>
            </a:endParaRPr>
          </a:p>
        </p:txBody>
      </p:sp>
      <p:sp>
        <p:nvSpPr>
          <p:cNvPr id="2" name="Τίτλος 1">
            <a:extLst>
              <a:ext uri="{FF2B5EF4-FFF2-40B4-BE49-F238E27FC236}">
                <a16:creationId xmlns:a16="http://schemas.microsoft.com/office/drawing/2014/main" id="{2007D8AA-D6ED-742D-9775-8C60460BAF47}"/>
              </a:ext>
            </a:extLst>
          </p:cNvPr>
          <p:cNvSpPr>
            <a:spLocks noGrp="1"/>
          </p:cNvSpPr>
          <p:nvPr>
            <p:ph type="ctrTitle"/>
          </p:nvPr>
        </p:nvSpPr>
        <p:spPr>
          <a:xfrm>
            <a:off x="6033793" y="2355458"/>
            <a:ext cx="4775075" cy="1630907"/>
          </a:xfrm>
        </p:spPr>
        <p:txBody>
          <a:bodyPr>
            <a:normAutofit/>
          </a:bodyPr>
          <a:lstStyle/>
          <a:p>
            <a:pPr>
              <a:spcAft>
                <a:spcPts val="800"/>
              </a:spcAft>
            </a:pPr>
            <a:r>
              <a:rPr lang="el-GR" sz="24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ΔΙΑΣΤΡΩΜΑΤΩΣΗ ΗΛΙΚΙΩΝ ΑΜΠΕΛΟΚΑΛΛΙΕΡΓΗΤΩΝ ΒΑΣΕΙ </a:t>
            </a:r>
            <a:br>
              <a:rPr lang="el-GR"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l-GR" sz="24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ΟΣΔΕ (2016 και 2023)</a:t>
            </a:r>
            <a:br>
              <a:rPr lang="el-GR"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l-GR" sz="24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t>
            </a:r>
            <a:r>
              <a:rPr lang="el-GR" sz="2400" b="1"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ανΑ</a:t>
            </a:r>
            <a:r>
              <a:rPr lang="el-GR" sz="24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r>
              <a:rPr lang="el-GR" sz="2400" b="1"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αριθμΟ</a:t>
            </a:r>
            <a:r>
              <a:rPr lang="el-GR" sz="24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παραγωγών και αντίστοιχων εκτάσεων)</a:t>
            </a:r>
            <a:endParaRPr lang="el-GR" sz="2400" dirty="0">
              <a:solidFill>
                <a:schemeClr val="tx1"/>
              </a:solidFill>
            </a:endParaRPr>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DF7C1318-956A-4307-489D-4EA65653E7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spTree>
    <p:extLst>
      <p:ext uri="{BB962C8B-B14F-4D97-AF65-F5344CB8AC3E}">
        <p14:creationId xmlns:p14="http://schemas.microsoft.com/office/powerpoint/2010/main" val="295446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4E89BBFA-B8FA-34AD-7873-4E6AFAE59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B8578EC9-DAB3-A755-2479-895E19C69331}"/>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pic>
        <p:nvPicPr>
          <p:cNvPr id="5" name="Picture 4">
            <a:extLst>
              <a:ext uri="{FF2B5EF4-FFF2-40B4-BE49-F238E27FC236}">
                <a16:creationId xmlns:a16="http://schemas.microsoft.com/office/drawing/2014/main" id="{5317F277-92DC-637F-C3D0-22FD616D5A72}"/>
              </a:ext>
            </a:extLst>
          </p:cNvPr>
          <p:cNvPicPr>
            <a:picLocks noChangeAspect="1"/>
          </p:cNvPicPr>
          <p:nvPr/>
        </p:nvPicPr>
        <p:blipFill>
          <a:blip r:embed="rId6"/>
          <a:stretch>
            <a:fillRect/>
          </a:stretch>
        </p:blipFill>
        <p:spPr>
          <a:xfrm>
            <a:off x="804145" y="721360"/>
            <a:ext cx="10623724" cy="5394960"/>
          </a:xfrm>
          <a:prstGeom prst="rect">
            <a:avLst/>
          </a:prstGeom>
        </p:spPr>
      </p:pic>
    </p:spTree>
    <p:extLst>
      <p:ext uri="{BB962C8B-B14F-4D97-AF65-F5344CB8AC3E}">
        <p14:creationId xmlns:p14="http://schemas.microsoft.com/office/powerpoint/2010/main" val="34459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594DF2-260F-DF5E-EDE8-C03AE5117B1C}"/>
              </a:ext>
            </a:extLst>
          </p:cNvPr>
          <p:cNvSpPr>
            <a:spLocks noGrp="1"/>
          </p:cNvSpPr>
          <p:nvPr>
            <p:ph idx="1"/>
          </p:nvPr>
        </p:nvSpPr>
        <p:spPr>
          <a:xfrm>
            <a:off x="1066800" y="1023257"/>
            <a:ext cx="10058400" cy="4929487"/>
          </a:xfrm>
        </p:spPr>
        <p:txBody>
          <a:bodyPr>
            <a:normAutofit/>
          </a:bodyPr>
          <a:lstStyle/>
          <a:p>
            <a:pPr marL="342900" lvl="0" indent="-34290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Η μεταβολή των δεδομένων της διαστρωμάτωσης ηλικιών (2016 και 2023), παρουσιάζει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σχετικά θετική εξέλιξη</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γεγονός που αποτελεί εξαίρεση συγκριτικά με τα υπόλοιπα μεγέθη που μελετώνται</a:t>
            </a:r>
            <a:endParaRPr lang="el-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Σύμφωνα με τον συγκριτικό πίνακα των αυτόνομων περιόδων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2016</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και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2023 ,που προέρχονται από τα αντίστοιχα δεδομένα του Ο.Σ.Δ.Ε, </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εξάγονται τα ακόλουθα συμπεράσματα:</a:t>
            </a:r>
            <a:endParaRPr lang="el-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αθροιστικά τα εύρη ηλικιών του αριθμού παραγωγών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μικρότερων των</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40 ετών έως και 60 ετών</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παρουσιάζουν αυξητική μεταβολή κατά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10.857 φυσικά πρόσωπα</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(από 30.123 παραγωγούς το 2016 σε 40.980 παραγωγούς το 2023 ,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+36,04%</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a:t>
            </a:r>
            <a:endParaRPr lang="el-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αντίστοιχα τα εύρη ηλικιών του αριθμού παραγωγών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από 61 ετών έως 80 και άνω</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ετών παρουσιάζουν μείωση κατά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15.706 φυσικά πρόσωπα</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(από 43.502 παραγωγούς το 2016 σε 27.346 παραγωγούς το 2023,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-37,14%)</a:t>
            </a:r>
            <a:endParaRPr lang="el-GR"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 παρόμοια θετική εξέλιξη παρουσιάζουν οι αναλογούσες εκτάσεις, στο εύρος ηλικιών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μικρότερων των 40 ετών έως και 60 ετών</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κατά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52.816</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στρέμματα</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(από 187.356 στρέμματα το 2016 σε 240.172 στρέμματα το 2023,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+28,19%</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a:t>
            </a:r>
            <a:endParaRPr lang="el-G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400" kern="100" dirty="0">
                <a:effectLst/>
                <a:latin typeface="Arial" panose="020B0604020202020204" pitchFamily="34" charset="0"/>
                <a:ea typeface="Aptos" panose="020B0004020202020204" pitchFamily="34" charset="0"/>
                <a:cs typeface="Times New Roman" panose="02020603050405020304" pitchFamily="18" charset="0"/>
              </a:rPr>
              <a:t>αντίστοιχα λιγότερες εκτάσεις κατά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70.674 στρέμματα</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παρατηρείται ότι κατέχουν οι παραγωγοί με εύρος ηλικίας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από 61 ετών έως 80 και άνω</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μεταξύ των ετών 2016 και 2023 (από 178.181 στρέμματα το 2016 σε 107.507 στρέμματα το 2023, </a:t>
            </a:r>
            <a:r>
              <a:rPr lang="el-GR" sz="1400" b="1" kern="100" dirty="0">
                <a:effectLst/>
                <a:latin typeface="Arial" panose="020B0604020202020204" pitchFamily="34" charset="0"/>
                <a:ea typeface="Aptos" panose="020B0004020202020204" pitchFamily="34" charset="0"/>
                <a:cs typeface="Times New Roman" panose="02020603050405020304" pitchFamily="18" charset="0"/>
              </a:rPr>
              <a:t>-39,66%</a:t>
            </a:r>
            <a:r>
              <a:rPr lang="el-GR" sz="1400" kern="100" dirty="0">
                <a:effectLst/>
                <a:latin typeface="Arial" panose="020B0604020202020204" pitchFamily="34" charset="0"/>
                <a:ea typeface="Aptos" panose="020B0004020202020204" pitchFamily="34" charset="0"/>
                <a:cs typeface="Times New Roman" panose="02020603050405020304" pitchFamily="18" charset="0"/>
              </a:rPr>
              <a:t>)  </a:t>
            </a:r>
            <a:endParaRPr lang="el-GR"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sz="1600" dirty="0"/>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70B6DA66-295A-B64C-E254-406A02FA5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026510" y="5569610"/>
            <a:ext cx="1731679" cy="766268"/>
          </a:xfrm>
          <a:prstGeom prst="rect">
            <a:avLst/>
          </a:prstGeom>
          <a:noFill/>
        </p:spPr>
      </p:pic>
      <p:pic>
        <p:nvPicPr>
          <p:cNvPr id="4" name="Εικόνα 3">
            <a:extLst>
              <a:ext uri="{FF2B5EF4-FFF2-40B4-BE49-F238E27FC236}">
                <a16:creationId xmlns:a16="http://schemas.microsoft.com/office/drawing/2014/main" id="{F5E4E5E7-BF3B-A601-250E-CF16ADC22320}"/>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52397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7D23CD-C9D1-BE4C-49E8-B94C8FEABAE9}"/>
              </a:ext>
            </a:extLst>
          </p:cNvPr>
          <p:cNvSpPr>
            <a:spLocks noGrp="1"/>
          </p:cNvSpPr>
          <p:nvPr>
            <p:ph idx="1"/>
          </p:nvPr>
        </p:nvSpPr>
        <p:spPr>
          <a:xfrm>
            <a:off x="1066800" y="1012371"/>
            <a:ext cx="10058400" cy="4940373"/>
          </a:xfrm>
        </p:spPr>
        <p:txBody>
          <a:bodyPr>
            <a:normAutofit/>
          </a:bodyPr>
          <a:lstStyle/>
          <a:p>
            <a:pPr marL="342900" lvl="0" indent="-342900" algn="just">
              <a:lnSpc>
                <a:spcPct val="115000"/>
              </a:lnSpc>
              <a:spcAft>
                <a:spcPts val="800"/>
              </a:spcAft>
              <a:buFont typeface="Symbol" pitchFamily="2" charset="2"/>
              <a:buChar char=""/>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Την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σημαντικότερη μεταβολή</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παρουσιάζουν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το εύρος ηλικιών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0-40 ετών</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εύρος στο οποίο ο αριθμός παραγωγών μεταξύ των ετών 2016-2023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αυξήθηκε κατά 5.298 φυσικά πρόσωπα (+167,02%)</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ενώ και οι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καλλιεργούμενες εκτάσεις στο ίδιο εύρος αυξήθηκαν κατά 34.505 στρέμματα (+149,13%)</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το εύρος ηλικιών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68 ετών έως και 80 ετών</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παρουσίασε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μείωση του αριθμού παραγωγών κατά 6.736 φυσικά πρόσωπα (-39,51%)</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ενώ αντίστοιχα και οι καλλιεργούμενες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εκτάσεις στο ίδιο εύρος μειώθηκαν κατά 33.421 στρέμματα (-47,28%)</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ανάλογη αυξητική εικόνα παρουσιάζει το εύρος ηλικιών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41 ετών έως 50 ετών (+3.359 φυσικά πρόσωπα, +16.710 στρέμματα, +34,23% και +25,89% αντίστοιχα)</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Symbol" pitchFamily="2" charset="2"/>
              <a:buChar char=""/>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ανάλογη εικόνα μείωσης όμως, παρουσιάζει το εύρος ηλικιών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80 ετών και άνω (-</a:t>
            </a:r>
            <a:r>
              <a:rPr lang="el-GR" sz="1800" b="1" kern="100" dirty="0">
                <a:latin typeface="Arial" panose="020B0604020202020204" pitchFamily="34" charset="0"/>
                <a:ea typeface="Aptos" panose="020B0004020202020204" pitchFamily="34" charset="0"/>
                <a:cs typeface="Times New Roman" panose="02020603050405020304" pitchFamily="18" charset="0"/>
              </a:rPr>
              <a:t>7717 </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 φυσικά πρόσωπα, - </a:t>
            </a:r>
            <a:r>
              <a:rPr lang="el-GR" sz="1800" b="1" kern="100" dirty="0">
                <a:latin typeface="Arial" panose="020B0604020202020204" pitchFamily="34" charset="0"/>
                <a:ea typeface="Aptos" panose="020B0004020202020204" pitchFamily="34" charset="0"/>
                <a:cs typeface="Times New Roman" panose="02020603050405020304" pitchFamily="18" charset="0"/>
              </a:rPr>
              <a:t>25640</a:t>
            </a:r>
            <a:r>
              <a:rPr lang="el-GR" sz="1800" b="1" kern="100" dirty="0">
                <a:effectLst/>
                <a:latin typeface="Arial" panose="020B0604020202020204" pitchFamily="34" charset="0"/>
                <a:ea typeface="Aptos" panose="020B0004020202020204" pitchFamily="34" charset="0"/>
                <a:cs typeface="Times New Roman" panose="02020603050405020304" pitchFamily="18" charset="0"/>
              </a:rPr>
              <a:t> στρέμματα, -62,16% και 64,01% αντίστοιχα)</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sz="2000" dirty="0"/>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620BF137-878E-9FE7-8D2F-0A0EEDD23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85870" y="5569610"/>
            <a:ext cx="1731679" cy="766268"/>
          </a:xfrm>
          <a:prstGeom prst="rect">
            <a:avLst/>
          </a:prstGeom>
          <a:noFill/>
        </p:spPr>
      </p:pic>
      <p:pic>
        <p:nvPicPr>
          <p:cNvPr id="4" name="Εικόνα 3">
            <a:extLst>
              <a:ext uri="{FF2B5EF4-FFF2-40B4-BE49-F238E27FC236}">
                <a16:creationId xmlns:a16="http://schemas.microsoft.com/office/drawing/2014/main" id="{1C243BC7-D80F-53D3-7169-9270980258F1}"/>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91256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20404030301010803"/>
              <a:ea typeface="+mn-ea"/>
              <a:cs typeface="+mn-cs"/>
            </a:endParaRPr>
          </a:p>
        </p:txBody>
      </p:sp>
      <p:graphicFrame>
        <p:nvGraphicFramePr>
          <p:cNvPr id="5" name="Θέση περιεχομένου 2">
            <a:extLst>
              <a:ext uri="{FF2B5EF4-FFF2-40B4-BE49-F238E27FC236}">
                <a16:creationId xmlns:a16="http://schemas.microsoft.com/office/drawing/2014/main" id="{48D45E1A-1EF0-B9EF-0BF0-A8998B228B39}"/>
              </a:ext>
            </a:extLst>
          </p:cNvPr>
          <p:cNvGraphicFramePr>
            <a:graphicFrameLocks noGrp="1"/>
          </p:cNvGraphicFramePr>
          <p:nvPr>
            <p:ph idx="1"/>
          </p:nvPr>
        </p:nvGraphicFramePr>
        <p:xfrm>
          <a:off x="1066800" y="126358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9F5DDE0C-897C-443D-56F3-43C717E905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965550" y="5498600"/>
            <a:ext cx="1731679" cy="766268"/>
          </a:xfrm>
          <a:prstGeom prst="rect">
            <a:avLst/>
          </a:prstGeom>
          <a:noFill/>
        </p:spPr>
      </p:pic>
      <p:pic>
        <p:nvPicPr>
          <p:cNvPr id="3" name="Εικόνα 3">
            <a:extLst>
              <a:ext uri="{FF2B5EF4-FFF2-40B4-BE49-F238E27FC236}">
                <a16:creationId xmlns:a16="http://schemas.microsoft.com/office/drawing/2014/main" id="{EBAE6325-6F8F-A9FA-04E3-B93034A651C8}"/>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80234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36C1DBA0-F589-4F99-EBF0-4CF147D57FAE}"/>
              </a:ext>
            </a:extLst>
          </p:cNvPr>
          <p:cNvGraphicFramePr>
            <a:graphicFrameLocks noGrp="1"/>
          </p:cNvGraphicFramePr>
          <p:nvPr>
            <p:ph idx="1"/>
          </p:nvPr>
        </p:nvGraphicFramePr>
        <p:xfrm>
          <a:off x="838200" y="463826"/>
          <a:ext cx="10515600" cy="571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801FB4DF-22BB-4E6A-DC7F-C4171D701B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FEF70DCF-8050-3042-1DF5-F53958894812}"/>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4191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281C6B5-A5A9-1E36-F3C0-E64DE33765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76" y="836022"/>
            <a:ext cx="10657647" cy="4339771"/>
          </a:xfrm>
          <a:prstGeom prst="rect">
            <a:avLst/>
          </a:prstGeom>
          <a:noFill/>
          <a:ln>
            <a:noFill/>
          </a:ln>
        </p:spPr>
      </p:pic>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EBFF45ED-83C9-A2EE-845F-19C522A54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006190" y="5638844"/>
            <a:ext cx="1731679" cy="766268"/>
          </a:xfrm>
          <a:prstGeom prst="rect">
            <a:avLst/>
          </a:prstGeom>
          <a:noFill/>
        </p:spPr>
      </p:pic>
      <p:pic>
        <p:nvPicPr>
          <p:cNvPr id="4" name="Εικόνα 3">
            <a:extLst>
              <a:ext uri="{FF2B5EF4-FFF2-40B4-BE49-F238E27FC236}">
                <a16:creationId xmlns:a16="http://schemas.microsoft.com/office/drawing/2014/main" id="{A0475AB8-AE07-E7E3-DC47-633B6F291C63}"/>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99779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6C3B215F-AA6C-7DCE-F23B-17F254D9B59F}"/>
              </a:ext>
            </a:extLst>
          </p:cNvPr>
          <p:cNvGraphicFramePr>
            <a:graphicFrameLocks noGrp="1"/>
          </p:cNvGraphicFramePr>
          <p:nvPr>
            <p:ph idx="1"/>
          </p:nvPr>
        </p:nvGraphicFramePr>
        <p:xfrm>
          <a:off x="280395" y="112703"/>
          <a:ext cx="11343785" cy="610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BB4E0466-431F-2079-B8EE-B10F53CCD9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0FBD3990-339B-6B30-4DF2-78E55EC8C4F7}"/>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81913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90D262-C074-D8B1-3BB2-D58AB1FF17BB}"/>
              </a:ext>
            </a:extLst>
          </p:cNvPr>
          <p:cNvSpPr>
            <a:spLocks noGrp="1"/>
          </p:cNvSpPr>
          <p:nvPr>
            <p:ph idx="1"/>
          </p:nvPr>
        </p:nvSpPr>
        <p:spPr>
          <a:xfrm>
            <a:off x="1066800" y="1001486"/>
            <a:ext cx="10058400" cy="4951258"/>
          </a:xfrm>
        </p:spPr>
        <p:txBody>
          <a:bodyPr/>
          <a:lstStyle/>
          <a:p>
            <a:pPr indent="450215" algn="just">
              <a:lnSpc>
                <a:spcPct val="115000"/>
              </a:lnSpc>
              <a:spcAft>
                <a:spcPts val="800"/>
              </a:spcAft>
            </a:pPr>
            <a:r>
              <a:rPr lang="el-GR" sz="1800" kern="100" dirty="0">
                <a:effectLst/>
                <a:latin typeface="Arial" panose="020B0604020202020204" pitchFamily="34" charset="0"/>
                <a:ea typeface="Aptos" panose="020B0004020202020204" pitchFamily="34" charset="0"/>
                <a:cs typeface="Times New Roman" panose="02020603050405020304" pitchFamily="18" charset="0"/>
              </a:rPr>
              <a:t>Προκειμένου να προκληθεί ηλικιακή ανανέωση των παραγωγών, θα πρέπει ο ρυθμός του αριθμού των νεοεισερχομένων παραγωγών, να είναι μεγαλύτερος </a:t>
            </a:r>
            <a:r>
              <a:rPr lang="el-GR" sz="1800" kern="100">
                <a:effectLst/>
                <a:latin typeface="Arial" panose="020B0604020202020204" pitchFamily="34" charset="0"/>
                <a:ea typeface="Aptos" panose="020B0004020202020204" pitchFamily="34" charset="0"/>
                <a:cs typeface="Times New Roman" panose="02020603050405020304" pitchFamily="18" charset="0"/>
              </a:rPr>
              <a:t>και ιδανικά διπλάσιος </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του αριθμού των εξερχομένων παραγωγών, στόχος που πρέπει να εξετασθεί στο πλαίσιο:</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Wingdings" pitchFamily="2" charset="2"/>
              <a:buChar char=""/>
            </a:pPr>
            <a:r>
              <a:rPr lang="el-GR" sz="1800" b="1" kern="100" dirty="0">
                <a:effectLst/>
                <a:latin typeface="Arial" panose="020B0604020202020204" pitchFamily="34" charset="0"/>
                <a:ea typeface="Aptos" panose="020B0004020202020204" pitchFamily="34" charset="0"/>
                <a:cs typeface="Times New Roman" panose="02020603050405020304" pitchFamily="18" charset="0"/>
              </a:rPr>
              <a:t>των κριτηρίων χορήγησης νέων Αδειών Φύτευσης</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Wingdings" pitchFamily="2" charset="2"/>
              <a:buChar char=""/>
            </a:pP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εφαρμογής σημαντικών κινήτρων για την πρώτη εγκατάσταση νέων γεωργών</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Wingdings" pitchFamily="2" charset="2"/>
              <a:buChar char=""/>
            </a:pPr>
            <a:r>
              <a:rPr lang="el-GR" sz="1800" b="1" kern="100" dirty="0">
                <a:effectLst/>
                <a:latin typeface="Arial" panose="020B0604020202020204" pitchFamily="34" charset="0"/>
                <a:ea typeface="Aptos" panose="020B0004020202020204" pitchFamily="34" charset="0"/>
                <a:cs typeface="Times New Roman" panose="02020603050405020304" pitchFamily="18" charset="0"/>
              </a:rPr>
              <a:t>θέσπισης κινήτρων που σχετίζονται με την διαδοχή των αρχηγών αγροτικών εκμεταλλεύσεων (θεσμικά, φορολογικά, οικονομικά κίνητρα)</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dirty="0"/>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5C81459-CA74-8923-ED07-1EA39DCE7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85870" y="5473380"/>
            <a:ext cx="1731679" cy="766268"/>
          </a:xfrm>
          <a:prstGeom prst="rect">
            <a:avLst/>
          </a:prstGeom>
          <a:noFill/>
        </p:spPr>
      </p:pic>
      <p:pic>
        <p:nvPicPr>
          <p:cNvPr id="4" name="Εικόνα 3">
            <a:extLst>
              <a:ext uri="{FF2B5EF4-FFF2-40B4-BE49-F238E27FC236}">
                <a16:creationId xmlns:a16="http://schemas.microsoft.com/office/drawing/2014/main" id="{09B00630-38FB-21A8-69AA-1301FBEFE5C6}"/>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20652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Τίτλος 1">
            <a:extLst>
              <a:ext uri="{FF2B5EF4-FFF2-40B4-BE49-F238E27FC236}">
                <a16:creationId xmlns:a16="http://schemas.microsoft.com/office/drawing/2014/main" id="{4C59E6A4-2398-8DA2-799E-BE7C0BDA4B4B}"/>
              </a:ext>
            </a:extLst>
          </p:cNvPr>
          <p:cNvSpPr>
            <a:spLocks noGrp="1"/>
          </p:cNvSpPr>
          <p:nvPr>
            <p:ph type="ctrTitle"/>
          </p:nvPr>
        </p:nvSpPr>
        <p:spPr>
          <a:xfrm>
            <a:off x="3502731" y="1542402"/>
            <a:ext cx="5186842" cy="2387918"/>
          </a:xfrm>
        </p:spPr>
        <p:txBody>
          <a:bodyPr anchor="b">
            <a:normAutofit/>
          </a:bodyPr>
          <a:lstStyle/>
          <a:p>
            <a:pPr>
              <a:spcAft>
                <a:spcPts val="800"/>
              </a:spcAft>
            </a:pPr>
            <a:r>
              <a:rPr lang="el-GR" sz="25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ΑΠΟΚΛΙΣΕΙΣ ΒΑΣΕΩΝ ΠΛΗΡΟΦΟΡΙΩΝ ΑΜΠΕΛΟΥΡΓΙΚΟΥ ΜΗΤΡΩΟΥ – ΔΗΛΩΣΕΩΝ ΣΥΓΚΟΜΙΔΗΣ – ΟΣΔΕ</a:t>
            </a:r>
            <a:br>
              <a:rPr lang="el-GR" sz="25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endParaRPr lang="el-GR" sz="2500">
              <a:solidFill>
                <a:schemeClr val="tx2"/>
              </a:solidFill>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D1499B65-7C79-BA1E-1010-7CEC39A0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7AA2E0B7-2E71-30BE-4361-0FC301F50947}"/>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97111"/>
            <a:ext cx="4722129" cy="5850254"/>
          </a:xfrm>
          <a:prstGeom prst="rect">
            <a:avLst/>
          </a:prstGeom>
          <a:noFill/>
          <a:ln>
            <a:noFill/>
          </a:ln>
        </p:spPr>
      </p:pic>
    </p:spTree>
    <p:extLst>
      <p:ext uri="{BB962C8B-B14F-4D97-AF65-F5344CB8AC3E}">
        <p14:creationId xmlns:p14="http://schemas.microsoft.com/office/powerpoint/2010/main" val="16842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FFD5CBFB-AA49-CEBC-0585-9F789C3BAEF7}"/>
              </a:ext>
            </a:extLst>
          </p:cNvPr>
          <p:cNvSpPr>
            <a:spLocks noGrp="1"/>
          </p:cNvSpPr>
          <p:nvPr>
            <p:ph type="title"/>
          </p:nvPr>
        </p:nvSpPr>
        <p:spPr>
          <a:xfrm>
            <a:off x="826396" y="586855"/>
            <a:ext cx="4230100" cy="3387497"/>
          </a:xfrm>
        </p:spPr>
        <p:txBody>
          <a:bodyPr anchor="b">
            <a:normAutofit/>
          </a:bodyPr>
          <a:lstStyle/>
          <a:p>
            <a:pPr algn="r"/>
            <a:r>
              <a:rPr lang="el-GR" sz="40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ΑΜΠΕΛΟΥΡΓΙΚΟ ΜΗΤΡΩΟ</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02836226-6706-35CE-0C07-DF0B9D8A88DB}"/>
              </a:ext>
            </a:extLst>
          </p:cNvPr>
          <p:cNvSpPr>
            <a:spLocks noGrp="1"/>
          </p:cNvSpPr>
          <p:nvPr>
            <p:ph idx="1"/>
          </p:nvPr>
        </p:nvSpPr>
        <p:spPr>
          <a:xfrm>
            <a:off x="6503158" y="649480"/>
            <a:ext cx="4862447" cy="5546047"/>
          </a:xfrm>
        </p:spPr>
        <p:txBody>
          <a:bodyPr anchor="ctr">
            <a:normAutofit/>
          </a:bodyPr>
          <a:lstStyle/>
          <a:p>
            <a:pPr marL="0" indent="0">
              <a:buNone/>
            </a:pPr>
            <a:r>
              <a:rPr lang="el-GR" sz="2000" kern="100" dirty="0">
                <a:effectLst/>
                <a:latin typeface="Arial" panose="020B0604020202020204" pitchFamily="34" charset="0"/>
                <a:ea typeface="Aptos" panose="020B0004020202020204" pitchFamily="34" charset="0"/>
                <a:cs typeface="Times New Roman" panose="02020603050405020304" pitchFamily="18" charset="0"/>
              </a:rPr>
              <a:t>Η τήρηση του Αμπελουργικού Μητρώου είναι υποχρεωτική, σύμφωνα με το άρθρο 145 του ΚΑΝ(ΕΕ) 1308/2013. Παράλληλα το Κ/Μ, έως την 1</a:t>
            </a:r>
            <a:r>
              <a:rPr lang="el-GR" sz="2000" kern="100" baseline="30000" dirty="0">
                <a:effectLst/>
                <a:latin typeface="Arial" panose="020B0604020202020204" pitchFamily="34" charset="0"/>
                <a:ea typeface="Aptos" panose="020B0004020202020204" pitchFamily="34" charset="0"/>
                <a:cs typeface="Times New Roman" panose="02020603050405020304" pitchFamily="18" charset="0"/>
              </a:rPr>
              <a:t>η</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Μαρτίου κάθε έτους αποστέλλει στην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Commission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ενημερωμένη</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απογραφή του δυναμικού παραγωγής με βάση το Αμπελουργικό Μητρώο</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(στο οποίο περιλαμβάνονται πλήθος πληροφοριών π.χ. ταυτοποίηση αμπελοκαλλιεργητή ,γεωγραφική θέση </a:t>
            </a:r>
            <a:r>
              <a:rPr lang="el-GR" sz="2000" kern="100" dirty="0" err="1">
                <a:effectLst/>
                <a:latin typeface="Arial" panose="020B0604020202020204" pitchFamily="34" charset="0"/>
                <a:ea typeface="Aptos" panose="020B0004020202020204" pitchFamily="34" charset="0"/>
                <a:cs typeface="Times New Roman" panose="02020603050405020304" pitchFamily="18" charset="0"/>
              </a:rPr>
              <a:t>αμπελοτεμαχίου</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χαρακτηριστικά αμπελουργικής </a:t>
            </a:r>
            <a:r>
              <a:rPr lang="el-GR" sz="2000" kern="100" dirty="0" err="1">
                <a:effectLst/>
                <a:latin typeface="Arial" panose="020B0604020202020204" pitchFamily="34" charset="0"/>
                <a:ea typeface="Aptos" panose="020B0004020202020204" pitchFamily="34" charset="0"/>
                <a:cs typeface="Times New Roman" panose="02020603050405020304" pitchFamily="18" charset="0"/>
              </a:rPr>
              <a:t>εκμ</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a:t>
            </a:r>
            <a:r>
              <a:rPr lang="el-GR" sz="2000" kern="100" dirty="0" err="1">
                <a:effectLst/>
                <a:latin typeface="Arial" panose="020B0604020202020204" pitchFamily="34" charset="0"/>
                <a:ea typeface="Aptos" panose="020B0004020202020204" pitchFamily="34" charset="0"/>
                <a:cs typeface="Times New Roman" panose="02020603050405020304" pitchFamily="18" charset="0"/>
              </a:rPr>
              <a:t>σης</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 αναδιαρθρώσεις ,νέες φυτεύσεις, εκτάσεις, ποικιλίες, ΠΟΠ, ΠΓΕ, κλπ.)</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2FED6E05-BC1A-16AC-C21D-72C2A45CB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23733" y="5760496"/>
            <a:ext cx="1731679" cy="766268"/>
          </a:xfrm>
          <a:prstGeom prst="rect">
            <a:avLst/>
          </a:prstGeom>
          <a:noFill/>
        </p:spPr>
      </p:pic>
      <p:pic>
        <p:nvPicPr>
          <p:cNvPr id="5" name="Εικόνα 3">
            <a:extLst>
              <a:ext uri="{FF2B5EF4-FFF2-40B4-BE49-F238E27FC236}">
                <a16:creationId xmlns:a16="http://schemas.microsoft.com/office/drawing/2014/main" id="{80182B8A-B148-D832-5E4D-B3C8FEB0BC07}"/>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220261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FE891786-A455-A6A0-D391-C091AA9334E7}"/>
              </a:ext>
            </a:extLst>
          </p:cNvPr>
          <p:cNvSpPr>
            <a:spLocks noGrp="1"/>
          </p:cNvSpPr>
          <p:nvPr>
            <p:ph type="title"/>
          </p:nvPr>
        </p:nvSpPr>
        <p:spPr>
          <a:xfrm>
            <a:off x="1371599" y="294538"/>
            <a:ext cx="9895951" cy="1033669"/>
          </a:xfrm>
        </p:spPr>
        <p:txBody>
          <a:bodyPr>
            <a:normAutofit/>
          </a:bodyPr>
          <a:lstStyle/>
          <a:p>
            <a:r>
              <a:rPr lang="el-GR" sz="40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ΑΜΠΕΛΟΥΡΓΙΚΟ ΜΗΤΡΩΟ ΚΑΙ ΟΣΔΕ</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69673B68-C6DA-D247-B665-5E519364BE9F}"/>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el-GR" sz="1900" kern="100" dirty="0">
                <a:effectLst/>
                <a:latin typeface="Arial" panose="020B0604020202020204" pitchFamily="34" charset="0"/>
                <a:ea typeface="Aptos" panose="020B0004020202020204" pitchFamily="34" charset="0"/>
                <a:cs typeface="Times New Roman" panose="02020603050405020304" pitchFamily="18" charset="0"/>
              </a:rPr>
              <a:t>Σύμφωνα με το Παράρτημα ΙΙΙ του ΚΑΝ(ΕΕ) 2018/273, ως ελάχιστα στοιχεία στον προβλεπόμενο φάκελο «Αμπελοκαλλιεργητής», προβλέπεται η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Ταυτοποίηση του αμπελοκαλλιεργητή</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και ότι  ο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κατάλογος και η γεωγραφική θέση όλων των </a:t>
            </a:r>
            <a:r>
              <a:rPr lang="el-GR" sz="1900" b="1" kern="100" dirty="0" err="1">
                <a:effectLst/>
                <a:latin typeface="Arial" panose="020B0604020202020204" pitchFamily="34" charset="0"/>
                <a:ea typeface="Aptos" panose="020B0004020202020204" pitchFamily="34" charset="0"/>
                <a:cs typeface="Times New Roman" panose="02020603050405020304" pitchFamily="18" charset="0"/>
              </a:rPr>
              <a:t>αμπελοτεμαχίων</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θα πρέπει να είναι συμβατά αρχεία με τα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μητρώα και το σύστημα αναγνώρισης αγροτεμαχίων και παρακολούθησης εκτάσεων ,του άρθρου 68 και 70 του ΚΑΝ(ΕΕ) 1306/2013</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που αναφέρεται στο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Ολοκληρωμένο Σύστημα Διαχείρισης και Ελέγχου (ΟΣΔΕ).</a:t>
            </a:r>
            <a:endParaRPr lang="el-G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sz="1900" b="1" kern="100" dirty="0">
                <a:effectLst/>
                <a:latin typeface="Arial" panose="020B0604020202020204" pitchFamily="34" charset="0"/>
                <a:ea typeface="Aptos" panose="020B0004020202020204" pitchFamily="34" charset="0"/>
                <a:cs typeface="Times New Roman" panose="02020603050405020304" pitchFamily="18" charset="0"/>
              </a:rPr>
              <a:t>Ως «σύστημα παρακολούθησης εκτάσεων» στο Ο.Σ.Δ.Ε ,νοείται διαδικασία τακτικής και συστηματικής παρατήρησης, παρακολούθησης και αξιολόγησης των γεωργικών δραστηριοτήτων και πρακτικών στις γεωργικές εκτάσεις, με δεδομένα των δορυφόρων </a:t>
            </a:r>
            <a:r>
              <a:rPr lang="el-GR" sz="1900" b="1" kern="100" dirty="0" err="1">
                <a:effectLst/>
                <a:latin typeface="Arial" panose="020B0604020202020204" pitchFamily="34" charset="0"/>
                <a:ea typeface="Aptos" panose="020B0004020202020204" pitchFamily="34" charset="0"/>
                <a:cs typeface="Times New Roman" panose="02020603050405020304" pitchFamily="18" charset="0"/>
              </a:rPr>
              <a:t>Sentinels</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 του προγράμματος </a:t>
            </a:r>
            <a:r>
              <a:rPr lang="el-GR" sz="1900" b="1" kern="100" dirty="0" err="1">
                <a:effectLst/>
                <a:latin typeface="Arial" panose="020B0604020202020204" pitchFamily="34" charset="0"/>
                <a:ea typeface="Aptos" panose="020B0004020202020204" pitchFamily="34" charset="0"/>
                <a:cs typeface="Times New Roman" panose="02020603050405020304" pitchFamily="18" charset="0"/>
              </a:rPr>
              <a:t>Copernicus</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 ,ή άλλα δεδομένα με τουλάχιστον ισοδύναμη αξία·</a:t>
            </a:r>
            <a:endParaRPr lang="el-G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l-GR" sz="1900" dirty="0"/>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8F59238-4E28-B057-9644-ADC6F68B4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636DE08C-6926-635A-7BD8-59B3A0DF80F8}"/>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3030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FD78FA29-1329-43EF-B22D-F89E31B6AE9C}"/>
              </a:ext>
            </a:extLst>
          </p:cNvPr>
          <p:cNvSpPr>
            <a:spLocks noGrp="1"/>
          </p:cNvSpPr>
          <p:nvPr>
            <p:ph type="title"/>
          </p:nvPr>
        </p:nvSpPr>
        <p:spPr>
          <a:xfrm>
            <a:off x="466722" y="586855"/>
            <a:ext cx="3201366" cy="3387497"/>
          </a:xfrm>
        </p:spPr>
        <p:txBody>
          <a:bodyPr anchor="b">
            <a:normAutofit/>
          </a:bodyPr>
          <a:lstStyle/>
          <a:p>
            <a:pPr algn="r"/>
            <a:r>
              <a:rPr lang="el-GR" sz="3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ΔΗΛΩΣΕΙΣ ΣΥΓΚΟΜΙΔΗΣ</a:t>
            </a:r>
            <a:endParaRPr lang="el-GR" sz="3400">
              <a:solidFill>
                <a:srgbClr val="FFFFFF"/>
              </a:solidFill>
            </a:endParaRPr>
          </a:p>
        </p:txBody>
      </p:sp>
      <p:sp>
        <p:nvSpPr>
          <p:cNvPr id="3" name="Θέση περιεχομένου 2">
            <a:extLst>
              <a:ext uri="{FF2B5EF4-FFF2-40B4-BE49-F238E27FC236}">
                <a16:creationId xmlns:a16="http://schemas.microsoft.com/office/drawing/2014/main" id="{E4212540-3916-7F4B-CE1F-3F9A380F5D2F}"/>
              </a:ext>
            </a:extLst>
          </p:cNvPr>
          <p:cNvSpPr>
            <a:spLocks noGrp="1"/>
          </p:cNvSpPr>
          <p:nvPr>
            <p:ph idx="1"/>
          </p:nvPr>
        </p:nvSpPr>
        <p:spPr>
          <a:xfrm>
            <a:off x="4810259" y="649480"/>
            <a:ext cx="6555347" cy="5546047"/>
          </a:xfrm>
        </p:spPr>
        <p:txBody>
          <a:bodyPr anchor="ctr">
            <a:normAutofit/>
          </a:bodyPr>
          <a:lstStyle/>
          <a:p>
            <a:pPr marL="0" indent="0">
              <a:buNone/>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Η υποβολή Δηλώσεων Συγκομιδής, από τους αμπελουργούς είναι υποχρεωτική</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για όλους τους κατόχους αμπελουργικών εκμεταλλεύσεων, μετά το πέρας του τρύγου, έστω και εάν η συγκομιδή είναι μηδενική (ΚΑΝ(ΕΕ) 2018/273 και 274, ΦΕΚ 5822/Β/13.12.2021)</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F7C12452-7E96-7893-2279-65653F2FD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3123827E-73CC-8F89-6CE7-3343D2CEED4C}"/>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045058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FB6FEFD-F0AF-6E1E-7B64-C686B124200E}"/>
              </a:ext>
            </a:extLst>
          </p:cNvPr>
          <p:cNvSpPr>
            <a:spLocks noGrp="1"/>
          </p:cNvSpPr>
          <p:nvPr>
            <p:ph type="title"/>
          </p:nvPr>
        </p:nvSpPr>
        <p:spPr>
          <a:xfrm>
            <a:off x="586478" y="1683756"/>
            <a:ext cx="3115265" cy="2396359"/>
          </a:xfrm>
        </p:spPr>
        <p:txBody>
          <a:bodyPr anchor="b">
            <a:normAutofit/>
          </a:bodyPr>
          <a:lstStyle/>
          <a:p>
            <a:pPr algn="r"/>
            <a:r>
              <a:rPr lang="el-GR" sz="37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ΑΠΟΚΛΙΣΕΙΣ</a:t>
            </a:r>
            <a:endParaRPr lang="el-GR" sz="3700">
              <a:solidFill>
                <a:srgbClr val="FFFFFF"/>
              </a:solidFill>
            </a:endParaRPr>
          </a:p>
        </p:txBody>
      </p:sp>
      <p:graphicFrame>
        <p:nvGraphicFramePr>
          <p:cNvPr id="5" name="Θέση περιεχομένου 2">
            <a:extLst>
              <a:ext uri="{FF2B5EF4-FFF2-40B4-BE49-F238E27FC236}">
                <a16:creationId xmlns:a16="http://schemas.microsoft.com/office/drawing/2014/main" id="{F3F59A37-2018-273C-AA00-5DAA73D8C957}"/>
              </a:ext>
            </a:extLst>
          </p:cNvPr>
          <p:cNvGraphicFramePr>
            <a:graphicFrameLocks noGrp="1"/>
          </p:cNvGraphicFramePr>
          <p:nvPr>
            <p:ph idx="1"/>
          </p:nvPr>
        </p:nvGraphicFramePr>
        <p:xfrm>
          <a:off x="4774132" y="332237"/>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9A8EA6D2-B496-4089-E427-6FF97E36E5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0CECEED9-13AB-61EC-94BC-FACE8001656E}"/>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730081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9B9F4248-96E7-5DB4-197F-3FB6D3647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F777D0CB-3244-4F0B-517E-F2C4DA18CD0F}"/>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pic>
        <p:nvPicPr>
          <p:cNvPr id="8" name="Picture 7">
            <a:extLst>
              <a:ext uri="{FF2B5EF4-FFF2-40B4-BE49-F238E27FC236}">
                <a16:creationId xmlns:a16="http://schemas.microsoft.com/office/drawing/2014/main" id="{D08E7371-4AB2-5F35-610E-A046B8ABC3ED}"/>
              </a:ext>
            </a:extLst>
          </p:cNvPr>
          <p:cNvPicPr>
            <a:picLocks noChangeAspect="1"/>
          </p:cNvPicPr>
          <p:nvPr/>
        </p:nvPicPr>
        <p:blipFill>
          <a:blip r:embed="rId6"/>
          <a:stretch>
            <a:fillRect/>
          </a:stretch>
        </p:blipFill>
        <p:spPr>
          <a:xfrm>
            <a:off x="1663446" y="361950"/>
            <a:ext cx="8865108" cy="6134100"/>
          </a:xfrm>
          <a:prstGeom prst="rect">
            <a:avLst/>
          </a:prstGeom>
        </p:spPr>
      </p:pic>
    </p:spTree>
    <p:extLst>
      <p:ext uri="{BB962C8B-B14F-4D97-AF65-F5344CB8AC3E}">
        <p14:creationId xmlns:p14="http://schemas.microsoft.com/office/powerpoint/2010/main" val="1993679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Θέση περιεχομένου 2">
            <a:extLst>
              <a:ext uri="{FF2B5EF4-FFF2-40B4-BE49-F238E27FC236}">
                <a16:creationId xmlns:a16="http://schemas.microsoft.com/office/drawing/2014/main" id="{74184622-1BDC-695C-69DD-E34E3C6706C0}"/>
              </a:ext>
            </a:extLst>
          </p:cNvPr>
          <p:cNvSpPr>
            <a:spLocks noGrp="1"/>
          </p:cNvSpPr>
          <p:nvPr>
            <p:ph idx="1"/>
          </p:nvPr>
        </p:nvSpPr>
        <p:spPr>
          <a:xfrm>
            <a:off x="4075611" y="303058"/>
            <a:ext cx="8113341" cy="6544804"/>
          </a:xfrm>
        </p:spPr>
        <p:txBody>
          <a:bodyPr anchor="ctr">
            <a:normAutofit/>
          </a:bodyPr>
          <a:lstStyle/>
          <a:p>
            <a:pPr indent="0">
              <a:spcAft>
                <a:spcPts val="800"/>
              </a:spcAft>
              <a:buNone/>
              <a:tabLst>
                <a:tab pos="1420813" algn="l"/>
              </a:tabLst>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Ο μέσος όρος των αποκλίσεων σε στρέμματα μεταξύ</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itchFamily="2" charset="2"/>
              <a:buChar char=""/>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Α.Μ</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και των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Δ.Σ</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ανέρχεται σε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395.595,07 στρέμματα</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itchFamily="2" charset="2"/>
              <a:buChar char=""/>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Α.Μ</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και του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ΟΣΔΕ</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ανέρχεται σε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239.254,31 στρέμματα!!!</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itchFamily="2" charset="2"/>
              <a:buChar char=""/>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ΟΣΔΕ</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και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ΔΣ</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ανέρχεται σε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141.393 στρέμματα !!!</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γεγονός που σημαίνει ότι πολλοί αμπελουργοί, ενώ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υπέβαλλαν Δήλωση Καλλιέργειας, δεν υπέβαλλαν Δήλωση Συγκομιδής</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60363" lvl="0" indent="-360363">
              <a:spcAft>
                <a:spcPts val="800"/>
              </a:spcAft>
              <a:buNone/>
            </a:pPr>
            <a:r>
              <a:rPr lang="el-GR" sz="2000" kern="100" dirty="0">
                <a:effectLst/>
                <a:latin typeface="Arial" panose="020B0604020202020204" pitchFamily="34" charset="0"/>
                <a:ea typeface="Aptos" panose="020B0004020202020204" pitchFamily="34" charset="0"/>
                <a:cs typeface="Times New Roman" panose="02020603050405020304" pitchFamily="18" charset="0"/>
              </a:rPr>
              <a:t>     Να ληφθεί υπ’</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l-GR" sz="2000" kern="100" dirty="0" err="1">
                <a:effectLst/>
                <a:latin typeface="Arial" panose="020B0604020202020204" pitchFamily="34" charset="0"/>
                <a:ea typeface="Aptos" panose="020B0004020202020204" pitchFamily="34" charset="0"/>
                <a:cs typeface="Times New Roman" panose="02020603050405020304" pitchFamily="18" charset="0"/>
              </a:rPr>
              <a:t>όψιν</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ότι βάσει των</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κείμενων διατάξεων δεν υποβάλλουν Δηλώσεις Συγκομιδής,</a:t>
            </a:r>
            <a:r>
              <a:rPr lang="el-GR" sz="1800" b="1" dirty="0">
                <a:effectLst/>
                <a:latin typeface="Arial" panose="020B0604020202020204" pitchFamily="34" charset="0"/>
                <a:ea typeface="Aptos" panose="020B0004020202020204" pitchFamily="34" charset="0"/>
              </a:rPr>
              <a:t> </a:t>
            </a:r>
            <a:r>
              <a:rPr lang="el-GR" sz="2000" b="1" dirty="0">
                <a:effectLst/>
                <a:latin typeface="Arial" panose="020B0604020202020204" pitchFamily="34" charset="0"/>
                <a:ea typeface="Aptos" panose="020B0004020202020204" pitchFamily="34" charset="0"/>
              </a:rPr>
              <a:t>(κάτω του 1 στρέμματος) , μόνο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31.849 παραγωγοί για 16.761,3 στρέμματα</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sz="2000" dirty="0"/>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0A0355AF-1868-C8AB-0D2B-13C89546C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A74C68ED-007D-3610-2C3E-E29850790D55}"/>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13849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D741D301-63A4-1B2A-2950-725D52BBC58F}"/>
              </a:ext>
            </a:extLst>
          </p:cNvPr>
          <p:cNvGraphicFramePr>
            <a:graphicFrameLocks noGrp="1"/>
          </p:cNvGraphicFramePr>
          <p:nvPr>
            <p:ph idx="1"/>
          </p:nvPr>
        </p:nvGraphicFramePr>
        <p:xfrm>
          <a:off x="320040" y="253972"/>
          <a:ext cx="10306878" cy="5699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9B86811A-E473-4735-8F2C-55CC20D944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1A0F2D5F-616F-67C8-872B-7875B7CB213E}"/>
              </a:ext>
            </a:extLst>
          </p:cNvPr>
          <p:cNvPicPr>
            <a:picLocks noChangeAspect="1"/>
          </p:cNvPicPr>
          <p:nvPr/>
        </p:nvPicPr>
        <p:blipFill rotWithShape="1">
          <a:blip r:embed="rId8">
            <a:alphaModFix amt="20000"/>
            <a:extLst>
              <a:ext uri="{BEBA8EAE-BF5A-486C-A8C5-ECC9F3942E4B}">
                <a14:imgProps xmlns:a14="http://schemas.microsoft.com/office/drawing/2010/main">
                  <a14:imgLayer r:embed="rId9">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59661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45985DE6-98BB-E67F-1D5D-2C77A2F7E010}"/>
              </a:ext>
            </a:extLst>
          </p:cNvPr>
          <p:cNvGraphicFramePr>
            <a:graphicFrameLocks noGrp="1"/>
          </p:cNvGraphicFramePr>
          <p:nvPr>
            <p:ph idx="1"/>
            <p:extLst>
              <p:ext uri="{D42A27DB-BD31-4B8C-83A1-F6EECF244321}">
                <p14:modId xmlns:p14="http://schemas.microsoft.com/office/powerpoint/2010/main" val="1953374710"/>
              </p:ext>
            </p:extLst>
          </p:nvPr>
        </p:nvGraphicFramePr>
        <p:xfrm>
          <a:off x="441960" y="30911"/>
          <a:ext cx="10515600" cy="580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89D5C7AF-6B38-DE3B-AA4E-DD2B45D02F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372914EF-CC7E-785B-8CCD-69CD185134AB}"/>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35054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A498DAF8-80C8-137A-3F30-89E2DD3CD4A3}"/>
              </a:ext>
            </a:extLst>
          </p:cNvPr>
          <p:cNvSpPr>
            <a:spLocks noGrp="1"/>
          </p:cNvSpPr>
          <p:nvPr>
            <p:ph type="title"/>
          </p:nvPr>
        </p:nvSpPr>
        <p:spPr>
          <a:xfrm>
            <a:off x="466722" y="586855"/>
            <a:ext cx="3201366" cy="3387497"/>
          </a:xfrm>
        </p:spPr>
        <p:txBody>
          <a:bodyPr anchor="b">
            <a:normAutofit/>
          </a:bodyPr>
          <a:lstStyle/>
          <a:p>
            <a:pPr algn="r"/>
            <a:r>
              <a:rPr lang="el-GR" sz="40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ΑΝΑΓΚΑΙΑ ΣΥΝΘΗΚΗ</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B633A04D-F432-E1BE-16BB-5F396C62EAC8}"/>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el-GR" sz="2000" kern="100" dirty="0">
                <a:effectLst/>
                <a:latin typeface="Arial" panose="020B0604020202020204" pitchFamily="34" charset="0"/>
                <a:ea typeface="Aptos" panose="020B0004020202020204" pitchFamily="34" charset="0"/>
                <a:cs typeface="Times New Roman" panose="02020603050405020304" pitchFamily="18" charset="0"/>
              </a:rPr>
              <a:t>	Για τη διερεύνηση των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αιτίων</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που προκαλούν τις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σημαντικές αποκλίσεις </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οι οποίες</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παρατηρούνται και προκειμένου το υπουργείο Α </a:t>
            </a:r>
            <a:r>
              <a:rPr lang="el-GR" sz="2000" kern="100" dirty="0" err="1">
                <a:effectLst/>
                <a:latin typeface="Arial" panose="020B0604020202020204" pitchFamily="34" charset="0"/>
                <a:ea typeface="Aptos" panose="020B0004020202020204" pitchFamily="34" charset="0"/>
                <a:cs typeface="Times New Roman" panose="02020603050405020304" pitchFamily="18" charset="0"/>
              </a:rPr>
              <a:t>Α</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και Τρ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να σχεδιάσει</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εκ των προτέρων πιθανή </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στρατηγική που πρέπει να εφαρμόσει για την εξομάλυνση των διαφορών σε όφελος του τομέα</a:t>
            </a:r>
            <a:r>
              <a:rPr lang="el-GR" sz="2000" kern="100" dirty="0">
                <a:effectLst/>
                <a:latin typeface="Arial" panose="020B0604020202020204" pitchFamily="34" charset="0"/>
                <a:ea typeface="Aptos" panose="020B0004020202020204" pitchFamily="34" charset="0"/>
                <a:cs typeface="Times New Roman" panose="02020603050405020304" pitchFamily="18" charset="0"/>
              </a:rPr>
              <a:t>, αλλά  και εν όψει πιθανού κοινοτικού ελέγχου απαιτείται:</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η διασταύρωση (</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cross checking</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των δεδομένων των βάσεων πληροφοριών με κριτήριο τον 13ψηφιο χαρτογραφικό κωδικό  αγροτεμαχίου δήλωσης ΟΣΔΕ ,προκειμένου να </a:t>
            </a:r>
            <a:r>
              <a:rPr lang="el-GR" sz="2000" b="1" kern="100" dirty="0" err="1">
                <a:effectLst/>
                <a:latin typeface="Arial" panose="020B0604020202020204" pitchFamily="34" charset="0"/>
                <a:ea typeface="Aptos" panose="020B0004020202020204" pitchFamily="34" charset="0"/>
                <a:cs typeface="Times New Roman" panose="02020603050405020304" pitchFamily="18" charset="0"/>
              </a:rPr>
              <a:t>ταυτοποιηθεί</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το είδος της καλλιέργειας, καθώς επίσης</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l-GR" sz="2000" b="1" kern="100" dirty="0">
                <a:effectLst/>
                <a:latin typeface="Arial" panose="020B0604020202020204" pitchFamily="34" charset="0"/>
                <a:ea typeface="Aptos" panose="020B0004020202020204" pitchFamily="34" charset="0"/>
                <a:cs typeface="Times New Roman" panose="02020603050405020304" pitchFamily="18" charset="0"/>
              </a:rPr>
              <a:t>η διασταύρωση (</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cross checking</a:t>
            </a:r>
            <a:r>
              <a:rPr lang="el-GR" sz="2000" b="1" kern="100" dirty="0">
                <a:effectLst/>
                <a:latin typeface="Arial" panose="020B0604020202020204" pitchFamily="34" charset="0"/>
                <a:ea typeface="Aptos" panose="020B0004020202020204" pitchFamily="34" charset="0"/>
                <a:cs typeface="Times New Roman" panose="02020603050405020304" pitchFamily="18" charset="0"/>
              </a:rPr>
              <a:t>) των δεδομένων των βάσεων πληροφοριών  με κριτήριο το ΑΦΜ του αμπελοκαλλιεργητή, προκειμένου να πραγματοποιηθεί:</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l-GR" sz="2000" dirty="0"/>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F20719A4-FAEB-8ECB-D7D6-996CC7BB3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5" name="Εικόνα 3">
            <a:extLst>
              <a:ext uri="{FF2B5EF4-FFF2-40B4-BE49-F238E27FC236}">
                <a16:creationId xmlns:a16="http://schemas.microsoft.com/office/drawing/2014/main" id="{8B8D5AB2-DD01-D3CA-5510-11ABD408C221}"/>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812134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9" name="Group 4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50" name="Freeform: Shape 4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Rectangle 5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3" name="Rectangle 5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5" name="Isosceles Triangle 5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Θέση περιεχομένου 2">
            <a:extLst>
              <a:ext uri="{FF2B5EF4-FFF2-40B4-BE49-F238E27FC236}">
                <a16:creationId xmlns:a16="http://schemas.microsoft.com/office/drawing/2014/main" id="{61DA6ADA-A760-3F54-08E1-CD70FC9F637E}"/>
              </a:ext>
            </a:extLst>
          </p:cNvPr>
          <p:cNvGraphicFramePr>
            <a:graphicFrameLocks noGrp="1"/>
          </p:cNvGraphicFramePr>
          <p:nvPr>
            <p:ph idx="1"/>
          </p:nvPr>
        </p:nvGraphicFramePr>
        <p:xfrm>
          <a:off x="755336" y="253972"/>
          <a:ext cx="9676964" cy="587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58C4D6EF-736A-9189-1944-4E2B442072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77208062-535A-DA7C-4096-1E8E899ADCA9}"/>
              </a:ext>
            </a:extLst>
          </p:cNvPr>
          <p:cNvPicPr>
            <a:picLocks noChangeAspect="1"/>
          </p:cNvPicPr>
          <p:nvPr/>
        </p:nvPicPr>
        <p:blipFill rotWithShape="1">
          <a:blip r:embed="rId9">
            <a:alphaModFix amt="20000"/>
            <a:extLst>
              <a:ext uri="{BEBA8EAE-BF5A-486C-A8C5-ECC9F3942E4B}">
                <a14:imgProps xmlns:a14="http://schemas.microsoft.com/office/drawing/2010/main">
                  <a14:imgLayer r:embed="rId10">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864600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8" name="Rectangle 5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0" name="Rectangle 5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2" name="Rectangle 6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26D7CFFA-20E3-23E6-3424-476BE8A94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62923" y="402570"/>
            <a:ext cx="6289191" cy="2782967"/>
          </a:xfrm>
          <a:prstGeom prst="rect">
            <a:avLst/>
          </a:prstGeom>
          <a:noFill/>
        </p:spPr>
      </p:pic>
      <p:sp>
        <p:nvSpPr>
          <p:cNvPr id="23" name="Θέση περιεχομένου 2">
            <a:extLst>
              <a:ext uri="{FF2B5EF4-FFF2-40B4-BE49-F238E27FC236}">
                <a16:creationId xmlns:a16="http://schemas.microsoft.com/office/drawing/2014/main" id="{BE71C987-ACEF-3CCA-E854-BF1C2E0EDFFD}"/>
              </a:ext>
            </a:extLst>
          </p:cNvPr>
          <p:cNvSpPr>
            <a:spLocks noGrp="1"/>
          </p:cNvSpPr>
          <p:nvPr>
            <p:ph idx="1"/>
          </p:nvPr>
        </p:nvSpPr>
        <p:spPr>
          <a:xfrm>
            <a:off x="1940255" y="3380668"/>
            <a:ext cx="9429655" cy="2131858"/>
          </a:xfrm>
        </p:spPr>
        <p:txBody>
          <a:bodyPr anchor="ctr">
            <a:noAutofit/>
          </a:bodyPr>
          <a:lstStyle/>
          <a:p>
            <a:pPr marL="0" indent="0">
              <a:buNone/>
            </a:pPr>
            <a:r>
              <a:rPr lang="el-GR" sz="2400" b="1" dirty="0">
                <a:solidFill>
                  <a:schemeClr val="accent5">
                    <a:lumMod val="50000"/>
                  </a:schemeClr>
                </a:solidFill>
                <a:latin typeface="Arial" panose="020B0604020202020204" pitchFamily="34" charset="0"/>
                <a:cs typeface="Arial" panose="020B0604020202020204" pitchFamily="34" charset="0"/>
              </a:rPr>
              <a:t>                                                 Σας ευχαριστώ για την προσοχή,</a:t>
            </a:r>
          </a:p>
          <a:p>
            <a:pPr marL="0" indent="0">
              <a:buNone/>
            </a:pPr>
            <a:r>
              <a:rPr lang="el-GR" sz="2400" b="1" dirty="0">
                <a:solidFill>
                  <a:schemeClr val="accent5">
                    <a:lumMod val="50000"/>
                  </a:schemeClr>
                </a:solidFill>
                <a:latin typeface="Arial" panose="020B0604020202020204" pitchFamily="34" charset="0"/>
                <a:cs typeface="Arial" panose="020B0604020202020204" pitchFamily="34" charset="0"/>
              </a:rPr>
              <a:t>                                                 αλλά κυρίως για την </a:t>
            </a:r>
          </a:p>
          <a:p>
            <a:pPr marL="0" indent="0">
              <a:buNone/>
            </a:pPr>
            <a:r>
              <a:rPr lang="el-GR" sz="2400" b="1" dirty="0">
                <a:solidFill>
                  <a:schemeClr val="accent5">
                    <a:lumMod val="50000"/>
                  </a:schemeClr>
                </a:solidFill>
                <a:latin typeface="Arial" panose="020B0604020202020204" pitchFamily="34" charset="0"/>
                <a:cs typeface="Arial" panose="020B0604020202020204" pitchFamily="34" charset="0"/>
              </a:rPr>
              <a:t>                                                 υπομονή σας….</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65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E9E9FC4D-2757-5C33-8E62-0FB08FA24128}"/>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3100" kern="1200" dirty="0" err="1">
                <a:solidFill>
                  <a:schemeClr val="tx1"/>
                </a:solidFill>
                <a:effectLst/>
                <a:latin typeface="+mj-lt"/>
                <a:ea typeface="+mj-ea"/>
                <a:cs typeface="+mj-cs"/>
              </a:rPr>
              <a:t>Με</a:t>
            </a:r>
            <a:r>
              <a:rPr lang="en-US" sz="3100" kern="1200" dirty="0">
                <a:solidFill>
                  <a:schemeClr val="tx1"/>
                </a:solidFill>
                <a:effectLst/>
                <a:latin typeface="+mj-lt"/>
                <a:ea typeface="+mj-ea"/>
                <a:cs typeface="+mj-cs"/>
              </a:rPr>
              <a:t> β</a:t>
            </a:r>
            <a:r>
              <a:rPr lang="en-US" sz="3100" kern="1200" dirty="0" err="1">
                <a:solidFill>
                  <a:schemeClr val="tx1"/>
                </a:solidFill>
                <a:effectLst/>
                <a:latin typeface="+mj-lt"/>
                <a:ea typeface="+mj-ea"/>
                <a:cs typeface="+mj-cs"/>
              </a:rPr>
              <a:t>άση</a:t>
            </a:r>
            <a:r>
              <a:rPr lang="en-US" sz="3100" kern="1200" dirty="0">
                <a:solidFill>
                  <a:schemeClr val="tx1"/>
                </a:solidFill>
                <a:effectLst/>
                <a:latin typeface="+mj-lt"/>
                <a:ea typeface="+mj-ea"/>
                <a:cs typeface="+mj-cs"/>
              </a:rPr>
              <a:t> επ</a:t>
            </a:r>
            <a:r>
              <a:rPr lang="en-US" sz="3100" kern="1200" dirty="0" err="1">
                <a:solidFill>
                  <a:schemeClr val="tx1"/>
                </a:solidFill>
                <a:effectLst/>
                <a:latin typeface="+mj-lt"/>
                <a:ea typeface="+mj-ea"/>
                <a:cs typeface="+mj-cs"/>
              </a:rPr>
              <a:t>ίσης</a:t>
            </a:r>
            <a:r>
              <a:rPr lang="en-US" sz="3100" kern="1200" dirty="0">
                <a:solidFill>
                  <a:schemeClr val="tx1"/>
                </a:solidFill>
                <a:effectLst/>
                <a:latin typeface="+mj-lt"/>
                <a:ea typeface="+mj-ea"/>
                <a:cs typeface="+mj-cs"/>
              </a:rPr>
              <a:t> </a:t>
            </a:r>
            <a:r>
              <a:rPr lang="en-US" sz="3100" kern="1200" dirty="0" err="1">
                <a:solidFill>
                  <a:schemeClr val="tx1"/>
                </a:solidFill>
                <a:effectLst/>
                <a:latin typeface="+mj-lt"/>
                <a:ea typeface="+mj-ea"/>
                <a:cs typeface="+mj-cs"/>
              </a:rPr>
              <a:t>τον</a:t>
            </a:r>
            <a:r>
              <a:rPr lang="en-US" sz="3100" kern="1200" dirty="0">
                <a:solidFill>
                  <a:schemeClr val="tx1"/>
                </a:solidFill>
                <a:effectLst/>
                <a:latin typeface="+mj-lt"/>
                <a:ea typeface="+mj-ea"/>
                <a:cs typeface="+mj-cs"/>
              </a:rPr>
              <a:t> π</a:t>
            </a:r>
            <a:r>
              <a:rPr lang="en-US" sz="3100" kern="1200" dirty="0" err="1">
                <a:solidFill>
                  <a:schemeClr val="tx1"/>
                </a:solidFill>
                <a:effectLst/>
                <a:latin typeface="+mj-lt"/>
                <a:ea typeface="+mj-ea"/>
                <a:cs typeface="+mj-cs"/>
              </a:rPr>
              <a:t>ίν</a:t>
            </a:r>
            <a:r>
              <a:rPr lang="en-US" sz="3100" kern="1200" dirty="0">
                <a:solidFill>
                  <a:schemeClr val="tx1"/>
                </a:solidFill>
                <a:effectLst/>
                <a:latin typeface="+mj-lt"/>
                <a:ea typeface="+mj-ea"/>
                <a:cs typeface="+mj-cs"/>
              </a:rPr>
              <a:t>ακα που ακολουθεί, στον οποίο εμφαίνονται οι συνολικές </a:t>
            </a:r>
            <a:r>
              <a:rPr lang="en-US" sz="3100" b="1" kern="1200" dirty="0">
                <a:solidFill>
                  <a:schemeClr val="tx1"/>
                </a:solidFill>
                <a:effectLst/>
                <a:latin typeface="+mj-lt"/>
                <a:ea typeface="+mj-ea"/>
                <a:cs typeface="+mj-cs"/>
              </a:rPr>
              <a:t>μεταβολές των εκτάσεων σε εκτάρια ανά κατηγορία οίνου (ΠΟΠ, ΠΓΕ, Οίνοι χωρίς Γ.Ε.) …</a:t>
            </a:r>
            <a:endParaRPr lang="en-US" sz="3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1">
            <a:extLst>
              <a:ext uri="{FF2B5EF4-FFF2-40B4-BE49-F238E27FC236}">
                <a16:creationId xmlns:a16="http://schemas.microsoft.com/office/drawing/2014/main" id="{8B3AE32C-6EF6-3692-C00D-509E340A24F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367718" y="2626360"/>
            <a:ext cx="11451966" cy="3102864"/>
          </a:xfrm>
          <a:prstGeom prst="rect">
            <a:avLst/>
          </a:prstGeom>
          <a:noFill/>
        </p:spPr>
      </p:pic>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FE98FE52-73B9-4A09-A2A0-673E9799F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4" name="Εικόνα 3">
            <a:extLst>
              <a:ext uri="{FF2B5EF4-FFF2-40B4-BE49-F238E27FC236}">
                <a16:creationId xmlns:a16="http://schemas.microsoft.com/office/drawing/2014/main" id="{DA8F4BF0-1AEE-C3E8-6BE9-8D5E92AED354}"/>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26947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B8A9B-D0C5-69D8-09DC-CD4F94417E46}"/>
              </a:ext>
            </a:extLst>
          </p:cNvPr>
          <p:cNvSpPr>
            <a:spLocks noGrp="1"/>
          </p:cNvSpPr>
          <p:nvPr>
            <p:ph idx="1"/>
          </p:nvPr>
        </p:nvSpPr>
        <p:spPr>
          <a:xfrm>
            <a:off x="1136396" y="2277036"/>
            <a:ext cx="5814239" cy="3461155"/>
          </a:xfrm>
        </p:spPr>
        <p:txBody>
          <a:bodyPr>
            <a:normAutofit/>
          </a:bodyPr>
          <a:lstStyle/>
          <a:p>
            <a:pPr marL="0" indent="0">
              <a:buNone/>
            </a:pPr>
            <a:r>
              <a:rPr lang="el-GR" sz="1900" dirty="0"/>
              <a:t>Από την περίοδο </a:t>
            </a:r>
            <a:r>
              <a:rPr lang="el-GR" sz="1900" b="1" dirty="0"/>
              <a:t>2014/15</a:t>
            </a:r>
            <a:r>
              <a:rPr lang="el-GR" sz="1900" dirty="0"/>
              <a:t> έως την περίοδο </a:t>
            </a:r>
            <a:r>
              <a:rPr lang="el-GR" sz="1900" b="1" dirty="0"/>
              <a:t>2022/2023</a:t>
            </a:r>
          </a:p>
          <a:p>
            <a:pPr marL="0" indent="0">
              <a:buNone/>
            </a:pPr>
            <a:endParaRPr lang="el-GR" sz="1900" dirty="0"/>
          </a:p>
          <a:p>
            <a:pPr marL="0" indent="0">
              <a:buNone/>
            </a:pPr>
            <a:r>
              <a:rPr lang="el-GR" sz="1900" dirty="0"/>
              <a:t>εκτάσεις με:</a:t>
            </a:r>
          </a:p>
          <a:p>
            <a:pPr marL="2692400" indent="-720725"/>
            <a:r>
              <a:rPr lang="el-GR" sz="1900" b="1" dirty="0"/>
              <a:t>ΠΟΠ </a:t>
            </a:r>
            <a:r>
              <a:rPr lang="el-GR" sz="1900" dirty="0"/>
              <a:t>μειώθηκαν κατά </a:t>
            </a:r>
            <a:r>
              <a:rPr lang="el-GR" sz="1900" b="1" dirty="0"/>
              <a:t>9,32%</a:t>
            </a:r>
          </a:p>
          <a:p>
            <a:pPr marL="2692400" indent="-720725"/>
            <a:r>
              <a:rPr lang="el-GR" sz="1900" b="1" dirty="0"/>
              <a:t>ΠΓΕ</a:t>
            </a:r>
            <a:r>
              <a:rPr lang="el-GR" sz="1900" dirty="0"/>
              <a:t> αυξήθηκαν κατά </a:t>
            </a:r>
            <a:r>
              <a:rPr lang="el-GR" sz="1900" b="1" dirty="0"/>
              <a:t>11,69%</a:t>
            </a:r>
          </a:p>
          <a:p>
            <a:pPr marL="2692400" indent="-720725"/>
            <a:r>
              <a:rPr lang="el-GR" sz="1900" b="1" dirty="0"/>
              <a:t>χωρίς ΠΟΠ και ΠΓΕ </a:t>
            </a:r>
            <a:r>
              <a:rPr lang="el-GR" sz="1900" dirty="0"/>
              <a:t>μειώθηκαν κατά </a:t>
            </a:r>
            <a:r>
              <a:rPr lang="el-GR" sz="1900" b="1" dirty="0"/>
              <a:t>37,05%</a:t>
            </a:r>
            <a:r>
              <a:rPr lang="el-GR" sz="1900" dirty="0"/>
              <a:t> </a:t>
            </a:r>
            <a:endParaRPr lang="en-US" sz="1900" dirty="0"/>
          </a:p>
        </p:txBody>
      </p:sp>
      <p:pic>
        <p:nvPicPr>
          <p:cNvPr id="5"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8983BC01-EB21-8353-BF84-21F8A1504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36608" y="5086049"/>
            <a:ext cx="2474636" cy="1095026"/>
          </a:xfrm>
          <a:prstGeom prst="rect">
            <a:avLst/>
          </a:prstGeom>
          <a:noFill/>
        </p:spPr>
      </p:pic>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75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6B1AE-60D1-0312-61B2-EB45342CDBB2}"/>
              </a:ext>
            </a:extLst>
          </p:cNvPr>
          <p:cNvSpPr>
            <a:spLocks noGrp="1"/>
          </p:cNvSpPr>
          <p:nvPr>
            <p:ph type="title"/>
          </p:nvPr>
        </p:nvSpPr>
        <p:spPr/>
        <p:txBody>
          <a:bodyPr/>
          <a:lstStyle/>
          <a:p>
            <a:r>
              <a:rPr lang="el-GR" dirty="0"/>
              <a:t> </a:t>
            </a:r>
            <a:r>
              <a:rPr lang="el-GR" sz="3200" b="1" dirty="0">
                <a:solidFill>
                  <a:srgbClr val="0070C0"/>
                </a:solidFill>
              </a:rPr>
              <a:t>ΣΥΣΧΕΤΙΣΗ ΕΚΤΑΣΕΩΝ ΜΕ ΠΑΡΑΓΩΓΗ ΟΙΝΩΝ</a:t>
            </a:r>
          </a:p>
        </p:txBody>
      </p:sp>
      <p:graphicFrame>
        <p:nvGraphicFramePr>
          <p:cNvPr id="3" name="Πίνακας 2">
            <a:extLst>
              <a:ext uri="{FF2B5EF4-FFF2-40B4-BE49-F238E27FC236}">
                <a16:creationId xmlns:a16="http://schemas.microsoft.com/office/drawing/2014/main" id="{33AD30BD-10C2-FB13-D516-60FD3D16DF05}"/>
              </a:ext>
            </a:extLst>
          </p:cNvPr>
          <p:cNvGraphicFramePr>
            <a:graphicFrameLocks noGrp="1"/>
          </p:cNvGraphicFramePr>
          <p:nvPr/>
        </p:nvGraphicFramePr>
        <p:xfrm>
          <a:off x="752119" y="1376916"/>
          <a:ext cx="4670487" cy="2483746"/>
        </p:xfrm>
        <a:graphic>
          <a:graphicData uri="http://schemas.openxmlformats.org/drawingml/2006/table">
            <a:tbl>
              <a:tblPr firstRow="1" firstCol="1" bandRow="1">
                <a:tableStyleId>{5C22544A-7EE6-4342-B048-85BDC9FD1C3A}</a:tableStyleId>
              </a:tblPr>
              <a:tblGrid>
                <a:gridCol w="1998127">
                  <a:extLst>
                    <a:ext uri="{9D8B030D-6E8A-4147-A177-3AD203B41FA5}">
                      <a16:colId xmlns:a16="http://schemas.microsoft.com/office/drawing/2014/main" val="3720445977"/>
                    </a:ext>
                  </a:extLst>
                </a:gridCol>
                <a:gridCol w="1276200">
                  <a:extLst>
                    <a:ext uri="{9D8B030D-6E8A-4147-A177-3AD203B41FA5}">
                      <a16:colId xmlns:a16="http://schemas.microsoft.com/office/drawing/2014/main" val="2495162900"/>
                    </a:ext>
                  </a:extLst>
                </a:gridCol>
                <a:gridCol w="1396160">
                  <a:extLst>
                    <a:ext uri="{9D8B030D-6E8A-4147-A177-3AD203B41FA5}">
                      <a16:colId xmlns:a16="http://schemas.microsoft.com/office/drawing/2014/main" val="3162150068"/>
                    </a:ext>
                  </a:extLst>
                </a:gridCol>
              </a:tblGrid>
              <a:tr h="550391">
                <a:tc>
                  <a:txBody>
                    <a:bodyPr/>
                    <a:lstStyle/>
                    <a:p>
                      <a:pPr algn="ctr">
                        <a:lnSpc>
                          <a:spcPct val="115000"/>
                        </a:lnSpc>
                        <a:spcAft>
                          <a:spcPts val="800"/>
                        </a:spcAft>
                      </a:pPr>
                      <a:r>
                        <a:rPr lang="el-GR" sz="1200" kern="100">
                          <a:effectLst/>
                          <a:highlight>
                            <a:srgbClr val="0F9ED5"/>
                          </a:highlight>
                        </a:rPr>
                        <a:t>ΠΟΠ</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Στρέμματα ή </a:t>
                      </a:r>
                      <a:r>
                        <a:rPr lang="en-US" sz="1200" kern="100">
                          <a:effectLst/>
                          <a:highlight>
                            <a:srgbClr val="0F9ED5"/>
                          </a:highlight>
                        </a:rPr>
                        <a:t>hl</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 του συνόλου</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857367"/>
                  </a:ext>
                </a:extLst>
              </a:tr>
              <a:tr h="832573">
                <a:tc>
                  <a:txBody>
                    <a:bodyPr/>
                    <a:lstStyle/>
                    <a:p>
                      <a:pPr algn="ctr">
                        <a:lnSpc>
                          <a:spcPct val="115000"/>
                        </a:lnSpc>
                        <a:spcAft>
                          <a:spcPts val="800"/>
                        </a:spcAft>
                      </a:pPr>
                      <a:r>
                        <a:rPr lang="el-GR" sz="1200" kern="100">
                          <a:effectLst/>
                        </a:rPr>
                        <a:t>Εκτάσεις ΠΟΠ βάσει νομοθεσίας σε στρέμματα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157.226,1</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dirty="0">
                          <a:effectLst/>
                        </a:rPr>
                        <a:t>24,33</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7862386"/>
                  </a:ext>
                </a:extLst>
              </a:tr>
              <a:tr h="550391">
                <a:tc>
                  <a:txBody>
                    <a:bodyPr/>
                    <a:lstStyle/>
                    <a:p>
                      <a:pPr algn="ctr">
                        <a:lnSpc>
                          <a:spcPct val="115000"/>
                        </a:lnSpc>
                        <a:spcAft>
                          <a:spcPts val="800"/>
                        </a:spcAft>
                      </a:pPr>
                      <a:r>
                        <a:rPr lang="el-GR" sz="1200" kern="100">
                          <a:effectLst/>
                        </a:rPr>
                        <a:t>Παραγωγή οίνων ΠΟΠ βάσει Δ.Π.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137.504</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a:effectLst/>
                        </a:rPr>
                        <a:t>9,97</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0273633"/>
                  </a:ext>
                </a:extLst>
              </a:tr>
              <a:tr h="550391">
                <a:tc>
                  <a:txBody>
                    <a:bodyPr/>
                    <a:lstStyle/>
                    <a:p>
                      <a:pPr algn="ctr">
                        <a:lnSpc>
                          <a:spcPct val="115000"/>
                        </a:lnSpc>
                        <a:spcAft>
                          <a:spcPts val="800"/>
                        </a:spcAft>
                      </a:pPr>
                      <a:r>
                        <a:rPr lang="el-GR" sz="1200" kern="100">
                          <a:effectLst/>
                        </a:rPr>
                        <a:t>Παραγωγή οίνων ΠΟΠ (2022)</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159.391</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dirty="0">
                          <a:effectLst/>
                        </a:rPr>
                        <a:t>7,49</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1187697"/>
                  </a:ext>
                </a:extLst>
              </a:tr>
            </a:tbl>
          </a:graphicData>
        </a:graphic>
      </p:graphicFrame>
      <p:graphicFrame>
        <p:nvGraphicFramePr>
          <p:cNvPr id="4" name="Πίνακας 3">
            <a:extLst>
              <a:ext uri="{FF2B5EF4-FFF2-40B4-BE49-F238E27FC236}">
                <a16:creationId xmlns:a16="http://schemas.microsoft.com/office/drawing/2014/main" id="{FE9C582E-5786-FB61-792C-162C79869372}"/>
              </a:ext>
            </a:extLst>
          </p:cNvPr>
          <p:cNvGraphicFramePr>
            <a:graphicFrameLocks noGrp="1"/>
          </p:cNvGraphicFramePr>
          <p:nvPr/>
        </p:nvGraphicFramePr>
        <p:xfrm>
          <a:off x="5950288" y="1376915"/>
          <a:ext cx="5128838" cy="2483746"/>
        </p:xfrm>
        <a:graphic>
          <a:graphicData uri="http://schemas.openxmlformats.org/drawingml/2006/table">
            <a:tbl>
              <a:tblPr firstRow="1" firstCol="1" bandRow="1">
                <a:tableStyleId>{5C22544A-7EE6-4342-B048-85BDC9FD1C3A}</a:tableStyleId>
              </a:tblPr>
              <a:tblGrid>
                <a:gridCol w="2194219">
                  <a:extLst>
                    <a:ext uri="{9D8B030D-6E8A-4147-A177-3AD203B41FA5}">
                      <a16:colId xmlns:a16="http://schemas.microsoft.com/office/drawing/2014/main" val="2839001509"/>
                    </a:ext>
                  </a:extLst>
                </a:gridCol>
                <a:gridCol w="1401443">
                  <a:extLst>
                    <a:ext uri="{9D8B030D-6E8A-4147-A177-3AD203B41FA5}">
                      <a16:colId xmlns:a16="http://schemas.microsoft.com/office/drawing/2014/main" val="2305067230"/>
                    </a:ext>
                  </a:extLst>
                </a:gridCol>
                <a:gridCol w="1533176">
                  <a:extLst>
                    <a:ext uri="{9D8B030D-6E8A-4147-A177-3AD203B41FA5}">
                      <a16:colId xmlns:a16="http://schemas.microsoft.com/office/drawing/2014/main" val="3472937265"/>
                    </a:ext>
                  </a:extLst>
                </a:gridCol>
              </a:tblGrid>
              <a:tr h="550391">
                <a:tc>
                  <a:txBody>
                    <a:bodyPr/>
                    <a:lstStyle/>
                    <a:p>
                      <a:pPr algn="ctr">
                        <a:lnSpc>
                          <a:spcPct val="115000"/>
                        </a:lnSpc>
                        <a:spcAft>
                          <a:spcPts val="800"/>
                        </a:spcAft>
                      </a:pPr>
                      <a:r>
                        <a:rPr lang="el-GR" sz="1200" kern="100">
                          <a:effectLst/>
                          <a:highlight>
                            <a:srgbClr val="0F9ED5"/>
                          </a:highlight>
                        </a:rPr>
                        <a:t>ΠΓΕ</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Στρέμματα / </a:t>
                      </a:r>
                      <a:r>
                        <a:rPr lang="en-US" sz="1200" kern="100">
                          <a:effectLst/>
                          <a:highlight>
                            <a:srgbClr val="0F9ED5"/>
                          </a:highlight>
                        </a:rPr>
                        <a:t>hl</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 του συνόλου</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724263"/>
                  </a:ext>
                </a:extLst>
              </a:tr>
              <a:tr h="832573">
                <a:tc>
                  <a:txBody>
                    <a:bodyPr/>
                    <a:lstStyle/>
                    <a:p>
                      <a:pPr algn="ctr">
                        <a:lnSpc>
                          <a:spcPct val="115000"/>
                        </a:lnSpc>
                        <a:spcAft>
                          <a:spcPts val="800"/>
                        </a:spcAft>
                      </a:pPr>
                      <a:r>
                        <a:rPr lang="el-GR" sz="1200" kern="100">
                          <a:effectLst/>
                        </a:rPr>
                        <a:t>Εκτάσεις ΠΓΕ βάσει νομοθεσίας σε στρέμματα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dirty="0">
                          <a:effectLst/>
                        </a:rPr>
                        <a:t>388.379,2</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a:effectLst/>
                        </a:rPr>
                        <a:t>60,09</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554091"/>
                  </a:ext>
                </a:extLst>
              </a:tr>
              <a:tr h="550391">
                <a:tc>
                  <a:txBody>
                    <a:bodyPr/>
                    <a:lstStyle/>
                    <a:p>
                      <a:pPr algn="ctr">
                        <a:lnSpc>
                          <a:spcPct val="115000"/>
                        </a:lnSpc>
                        <a:spcAft>
                          <a:spcPts val="800"/>
                        </a:spcAft>
                      </a:pPr>
                      <a:r>
                        <a:rPr lang="el-GR" sz="1200" kern="100">
                          <a:effectLst/>
                        </a:rPr>
                        <a:t>Παραγωγή οίνων ΠΓΕ βάσει Δ.Π.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372.859</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a:effectLst/>
                        </a:rPr>
                        <a:t>27,03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934703"/>
                  </a:ext>
                </a:extLst>
              </a:tr>
              <a:tr h="550391">
                <a:tc>
                  <a:txBody>
                    <a:bodyPr/>
                    <a:lstStyle/>
                    <a:p>
                      <a:pPr algn="ctr">
                        <a:lnSpc>
                          <a:spcPct val="115000"/>
                        </a:lnSpc>
                        <a:spcAft>
                          <a:spcPts val="800"/>
                        </a:spcAft>
                      </a:pPr>
                      <a:r>
                        <a:rPr lang="el-GR" sz="1200" kern="100">
                          <a:effectLst/>
                        </a:rPr>
                        <a:t>Παραγωγή οίνων ΠΓΕ βάσει Δ.Π. (2022)</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463.491</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200" kern="100" dirty="0">
                          <a:effectLst/>
                        </a:rPr>
                        <a:t>21,79</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2476848"/>
                  </a:ext>
                </a:extLst>
              </a:tr>
            </a:tbl>
          </a:graphicData>
        </a:graphic>
      </p:graphicFrame>
      <p:graphicFrame>
        <p:nvGraphicFramePr>
          <p:cNvPr id="5" name="Πίνακας 4">
            <a:extLst>
              <a:ext uri="{FF2B5EF4-FFF2-40B4-BE49-F238E27FC236}">
                <a16:creationId xmlns:a16="http://schemas.microsoft.com/office/drawing/2014/main" id="{727C94EC-562F-7558-1648-D9E8ABAFFA02}"/>
              </a:ext>
            </a:extLst>
          </p:cNvPr>
          <p:cNvGraphicFramePr>
            <a:graphicFrameLocks noGrp="1"/>
          </p:cNvGraphicFramePr>
          <p:nvPr/>
        </p:nvGraphicFramePr>
        <p:xfrm>
          <a:off x="3163051" y="4013791"/>
          <a:ext cx="5128838" cy="2548307"/>
        </p:xfrm>
        <a:graphic>
          <a:graphicData uri="http://schemas.openxmlformats.org/drawingml/2006/table">
            <a:tbl>
              <a:tblPr firstRow="1" firstCol="1" bandRow="1">
                <a:tableStyleId>{5C22544A-7EE6-4342-B048-85BDC9FD1C3A}</a:tableStyleId>
              </a:tblPr>
              <a:tblGrid>
                <a:gridCol w="2194219">
                  <a:extLst>
                    <a:ext uri="{9D8B030D-6E8A-4147-A177-3AD203B41FA5}">
                      <a16:colId xmlns:a16="http://schemas.microsoft.com/office/drawing/2014/main" val="2335398457"/>
                    </a:ext>
                  </a:extLst>
                </a:gridCol>
                <a:gridCol w="1401443">
                  <a:extLst>
                    <a:ext uri="{9D8B030D-6E8A-4147-A177-3AD203B41FA5}">
                      <a16:colId xmlns:a16="http://schemas.microsoft.com/office/drawing/2014/main" val="465269863"/>
                    </a:ext>
                  </a:extLst>
                </a:gridCol>
                <a:gridCol w="1533176">
                  <a:extLst>
                    <a:ext uri="{9D8B030D-6E8A-4147-A177-3AD203B41FA5}">
                      <a16:colId xmlns:a16="http://schemas.microsoft.com/office/drawing/2014/main" val="1801058216"/>
                    </a:ext>
                  </a:extLst>
                </a:gridCol>
              </a:tblGrid>
              <a:tr h="460142">
                <a:tc>
                  <a:txBody>
                    <a:bodyPr/>
                    <a:lstStyle/>
                    <a:p>
                      <a:pPr algn="ctr">
                        <a:lnSpc>
                          <a:spcPct val="115000"/>
                        </a:lnSpc>
                        <a:spcAft>
                          <a:spcPts val="800"/>
                        </a:spcAft>
                      </a:pPr>
                      <a:r>
                        <a:rPr lang="el-GR" sz="1200" kern="100">
                          <a:effectLst/>
                          <a:highlight>
                            <a:srgbClr val="0F9ED5"/>
                          </a:highlight>
                        </a:rPr>
                        <a:t>ΧΩΡΙΣ ΓΕ</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Στρέμματα / </a:t>
                      </a:r>
                      <a:r>
                        <a:rPr lang="en-US" sz="1200" kern="100">
                          <a:effectLst/>
                          <a:highlight>
                            <a:srgbClr val="0F9ED5"/>
                          </a:highlight>
                        </a:rPr>
                        <a:t>hl</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highlight>
                            <a:srgbClr val="0F9ED5"/>
                          </a:highlight>
                        </a:rPr>
                        <a:t>% του συνόλου</a:t>
                      </a:r>
                      <a:endParaRPr lang="el-GR" sz="1200" kern="100">
                        <a:effectLst/>
                        <a:highlight>
                          <a:srgbClr val="0F9ED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869744"/>
                  </a:ext>
                </a:extLst>
              </a:tr>
              <a:tr h="696055">
                <a:tc>
                  <a:txBody>
                    <a:bodyPr/>
                    <a:lstStyle/>
                    <a:p>
                      <a:pPr algn="ctr">
                        <a:lnSpc>
                          <a:spcPct val="115000"/>
                        </a:lnSpc>
                        <a:spcAft>
                          <a:spcPts val="800"/>
                        </a:spcAft>
                      </a:pPr>
                      <a:r>
                        <a:rPr lang="el-GR" sz="1200" kern="100">
                          <a:effectLst/>
                        </a:rPr>
                        <a:t>Εκτάσεις ΧΩΡΙΣ ΓΕ βάσει νομοθεσίας σε στρέμματα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100.674,2</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dirty="0">
                          <a:effectLst/>
                        </a:rPr>
                        <a:t>15,58</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747530"/>
                  </a:ext>
                </a:extLst>
              </a:tr>
              <a:tr h="696055">
                <a:tc>
                  <a:txBody>
                    <a:bodyPr/>
                    <a:lstStyle/>
                    <a:p>
                      <a:pPr algn="ctr">
                        <a:lnSpc>
                          <a:spcPct val="115000"/>
                        </a:lnSpc>
                        <a:spcAft>
                          <a:spcPts val="800"/>
                        </a:spcAft>
                      </a:pPr>
                      <a:r>
                        <a:rPr lang="el-GR" sz="1200" kern="100">
                          <a:effectLst/>
                        </a:rPr>
                        <a:t>Παραγωγή οίνων ΧΩΡΙΣ ΓΕ βάσει Δ.Π. (2023)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866.400</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a:effectLst/>
                        </a:rPr>
                        <a:t>62,81</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0824807"/>
                  </a:ext>
                </a:extLst>
              </a:tr>
              <a:tr h="696055">
                <a:tc>
                  <a:txBody>
                    <a:bodyPr/>
                    <a:lstStyle/>
                    <a:p>
                      <a:pPr algn="ctr">
                        <a:lnSpc>
                          <a:spcPct val="115000"/>
                        </a:lnSpc>
                        <a:spcAft>
                          <a:spcPts val="800"/>
                        </a:spcAft>
                      </a:pPr>
                      <a:r>
                        <a:rPr lang="el-GR" sz="1200" kern="100">
                          <a:effectLst/>
                        </a:rPr>
                        <a:t>Παραγωγή οίνων ΧΩΡΙΣ ΓΕ βάσει Δ.Π. (2022)</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1200" kern="100">
                          <a:effectLst/>
                        </a:rPr>
                        <a:t>1.497.953</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kern="100" dirty="0">
                          <a:effectLst/>
                        </a:rPr>
                        <a:t>70,72</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216174"/>
                  </a:ext>
                </a:extLst>
              </a:tr>
            </a:tbl>
          </a:graphicData>
        </a:graphic>
      </p:graphicFrame>
      <p:pic>
        <p:nvPicPr>
          <p:cNvPr id="6"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21CE2F9B-6F3C-E71F-9FF3-B6CD4D34D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7" name="Εικόνα 3">
            <a:extLst>
              <a:ext uri="{FF2B5EF4-FFF2-40B4-BE49-F238E27FC236}">
                <a16:creationId xmlns:a16="http://schemas.microsoft.com/office/drawing/2014/main" id="{6844C555-C62F-59E1-49C1-30B0C62FC70D}"/>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192082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Rectangle 30">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Θέση περιεχομένου 2">
            <a:extLst>
              <a:ext uri="{FF2B5EF4-FFF2-40B4-BE49-F238E27FC236}">
                <a16:creationId xmlns:a16="http://schemas.microsoft.com/office/drawing/2014/main" id="{D04C245F-7D33-BC3E-3379-E6E713E0960F}"/>
              </a:ext>
            </a:extLst>
          </p:cNvPr>
          <p:cNvSpPr>
            <a:spLocks noGrp="1"/>
          </p:cNvSpPr>
          <p:nvPr>
            <p:ph idx="1"/>
          </p:nvPr>
        </p:nvSpPr>
        <p:spPr>
          <a:xfrm>
            <a:off x="1363762" y="303058"/>
            <a:ext cx="9678523" cy="4791456"/>
          </a:xfrm>
        </p:spPr>
        <p:txBody>
          <a:bodyPr anchor="ctr">
            <a:normAutofit/>
          </a:bodyPr>
          <a:lstStyle/>
          <a:p>
            <a:pPr marL="0" indent="0">
              <a:spcAft>
                <a:spcPts val="800"/>
              </a:spcAft>
              <a:buNone/>
            </a:pPr>
            <a:r>
              <a:rPr lang="el-GR" sz="1900" kern="100" dirty="0">
                <a:effectLst/>
                <a:latin typeface="Arial" panose="020B0604020202020204" pitchFamily="34" charset="0"/>
                <a:ea typeface="Aptos" panose="020B0004020202020204" pitchFamily="34" charset="0"/>
                <a:cs typeface="Times New Roman" panose="02020603050405020304" pitchFamily="18" charset="0"/>
              </a:rPr>
              <a:t>Είναι </a:t>
            </a:r>
            <a:r>
              <a:rPr lang="el-GR" sz="1900" kern="100" dirty="0">
                <a:latin typeface="Arial" panose="020B0604020202020204" pitchFamily="34" charset="0"/>
                <a:ea typeface="Aptos" panose="020B0004020202020204" pitchFamily="34" charset="0"/>
                <a:cs typeface="Times New Roman" panose="02020603050405020304" pitchFamily="18" charset="0"/>
              </a:rPr>
              <a:t>εσφαλμ</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ένη η εντύπωση που επικρατεί, ότι η Ελλάδα, σε σύγκριση με τις οινοπαραγωγές χώρες της ΕΕ</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 δεν παράγει υψηλά ποσοστά οίνων με Γ.Ε. (ΠΟΠ και ΠΓΕ), γιατί </a:t>
            </a:r>
            <a:r>
              <a:rPr lang="el-GR" sz="1900" b="1" kern="100" dirty="0">
                <a:latin typeface="Arial" panose="020B0604020202020204" pitchFamily="34" charset="0"/>
                <a:ea typeface="Aptos" panose="020B0004020202020204" pitchFamily="34" charset="0"/>
                <a:cs typeface="Times New Roman" panose="02020603050405020304" pitchFamily="18" charset="0"/>
              </a:rPr>
              <a:t>έχει αναγνωρίσει αντίστοιχες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μικρές εκτάσεις.</a:t>
            </a:r>
            <a:endParaRPr lang="el-G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sz="1900" kern="100" dirty="0">
                <a:effectLst/>
                <a:latin typeface="Arial" panose="020B0604020202020204" pitchFamily="34" charset="0"/>
                <a:ea typeface="Aptos" panose="020B0004020202020204" pitchFamily="34" charset="0"/>
                <a:cs typeface="Times New Roman" panose="02020603050405020304" pitchFamily="18" charset="0"/>
              </a:rPr>
              <a:t>Η ορθή προσέγγιση είναι ότι αν και η Ελλάδα έχει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θεσμοθετήσει εκτάσεις για την παραγωγή οίνων με ΓΕ σε ποσοστό 84,42%</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παράγει</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αντίστοιχα μόνο κατά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37% οίνους με ΓΕ</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ενώ το υπόλοιπο ποσοστό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63%</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αναλογεί σε παραγωγή (και εμπορία) </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οίνων χωρίς ΓΕ, των οποίων οι αναλογούσες εκτάσεις ανέρχονται στο 15,58% των συνολικών εκτάσεων.</a:t>
            </a:r>
            <a:r>
              <a:rPr lang="el-GR" sz="1900" kern="100" dirty="0">
                <a:effectLst/>
                <a:latin typeface="Arial" panose="020B0604020202020204" pitchFamily="34" charset="0"/>
                <a:ea typeface="Aptos" panose="020B0004020202020204" pitchFamily="34" charset="0"/>
                <a:cs typeface="Times New Roman" panose="02020603050405020304" pitchFamily="18" charset="0"/>
              </a:rPr>
              <a:t> </a:t>
            </a:r>
            <a:endParaRPr lang="el-G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sz="1900" b="1" kern="100" dirty="0">
                <a:effectLst/>
                <a:latin typeface="Arial" panose="020B0604020202020204" pitchFamily="34" charset="0"/>
                <a:ea typeface="Aptos" panose="020B0004020202020204" pitchFamily="34" charset="0"/>
                <a:cs typeface="Times New Roman" panose="02020603050405020304" pitchFamily="18" charset="0"/>
              </a:rPr>
              <a:t>Η διαπίστωση αυτή ,είναι αναγκαίο να αναλυθεί και να  αιτιολογηθεί, τόσο όσον αφορά, τις αποδόσεις των αμπελώνων με </a:t>
            </a:r>
            <a:r>
              <a:rPr lang="el-GR" sz="1900" b="1" kern="100" dirty="0" err="1">
                <a:effectLst/>
                <a:latin typeface="Arial" panose="020B0604020202020204" pitchFamily="34" charset="0"/>
                <a:ea typeface="Aptos" panose="020B0004020202020204" pitchFamily="34" charset="0"/>
                <a:cs typeface="Times New Roman" panose="02020603050405020304" pitchFamily="18" charset="0"/>
              </a:rPr>
              <a:t>ΓΕ,την</a:t>
            </a:r>
            <a:r>
              <a:rPr lang="el-GR" sz="1900" b="1" kern="100" dirty="0">
                <a:effectLst/>
                <a:latin typeface="Arial" panose="020B0604020202020204" pitchFamily="34" charset="0"/>
                <a:ea typeface="Aptos" panose="020B0004020202020204" pitchFamily="34" charset="0"/>
                <a:cs typeface="Times New Roman" panose="02020603050405020304" pitchFamily="18" charset="0"/>
              </a:rPr>
              <a:t> παράδοση σταφυλιών με προορισμό για την παραγωγή οίνων με ΓΕ  από τους  αμπελοκαλλιεργητές  ,αλλά αντίστοιχα και όσον αφορά  την κατάταξη οίνων ΠΟΠ και την δήλωση οίνων με ΠΓΕ ,στις ΔΑΟΚ από τους  οινοπαραγωγούς.</a:t>
            </a:r>
            <a:endParaRPr lang="el-G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l-GR" sz="1900" dirty="0"/>
          </a:p>
        </p:txBody>
      </p:sp>
      <p:pic>
        <p:nvPicPr>
          <p:cNvPr id="2"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34E7B1B2-C935-9885-BFE4-49E236513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1310" y="5837760"/>
            <a:ext cx="1731679" cy="766268"/>
          </a:xfrm>
          <a:prstGeom prst="rect">
            <a:avLst/>
          </a:prstGeom>
          <a:noFill/>
        </p:spPr>
      </p:pic>
      <p:pic>
        <p:nvPicPr>
          <p:cNvPr id="3" name="Εικόνα 3">
            <a:extLst>
              <a:ext uri="{FF2B5EF4-FFF2-40B4-BE49-F238E27FC236}">
                <a16:creationId xmlns:a16="http://schemas.microsoft.com/office/drawing/2014/main" id="{B8F58919-324D-5046-A5BC-8FE8D53BB640}"/>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8580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0"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2622">
                  <a:lumMod val="75000"/>
                  <a:lumOff val="25000"/>
                </a:srgbClr>
              </a:solidFill>
              <a:effectLst/>
              <a:uLnTx/>
              <a:uFillTx/>
              <a:latin typeface="Gill Sans Nova"/>
              <a:ea typeface="+mn-ea"/>
              <a:cs typeface="+mn-cs"/>
            </a:endParaRPr>
          </a:p>
        </p:txBody>
      </p:sp>
      <p:sp>
        <p:nvSpPr>
          <p:cNvPr id="12"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2" name="Τίτλος 1">
            <a:extLst>
              <a:ext uri="{FF2B5EF4-FFF2-40B4-BE49-F238E27FC236}">
                <a16:creationId xmlns:a16="http://schemas.microsoft.com/office/drawing/2014/main" id="{67886DD7-BF59-EC01-384A-0CE01D85A42A}"/>
              </a:ext>
            </a:extLst>
          </p:cNvPr>
          <p:cNvSpPr>
            <a:spLocks noGrp="1"/>
          </p:cNvSpPr>
          <p:nvPr>
            <p:ph type="ctrTitle"/>
          </p:nvPr>
        </p:nvSpPr>
        <p:spPr>
          <a:xfrm>
            <a:off x="457200" y="676656"/>
            <a:ext cx="3277432" cy="3063240"/>
          </a:xfrm>
        </p:spPr>
        <p:txBody>
          <a:bodyPr>
            <a:normAutofit/>
          </a:bodyPr>
          <a:lstStyle/>
          <a:p>
            <a:r>
              <a:rPr lang="el-GR" sz="3800" b="1" dirty="0">
                <a:effectLst/>
                <a:latin typeface="Arial" panose="020B0604020202020204" pitchFamily="34" charset="0"/>
                <a:ea typeface="Calibri" panose="020F0502020204030204" pitchFamily="34" charset="0"/>
                <a:cs typeface="Times New Roman" panose="02020603050405020304" pitchFamily="18" charset="0"/>
              </a:rPr>
              <a:t>ΚΑΤΑΝΟΜΗ ΑΔΕΙΩΝ ΦΥΤΕΥΣΗΣ 2016 ΕΩΣ 2023</a:t>
            </a:r>
            <a:endParaRPr lang="el-GR" sz="3800" dirty="0"/>
          </a:p>
        </p:txBody>
      </p:sp>
      <p:pic>
        <p:nvPicPr>
          <p:cNvPr id="4" name="Picture 2">
            <a:extLst>
              <a:ext uri="{FF2B5EF4-FFF2-40B4-BE49-F238E27FC236}">
                <a16:creationId xmlns:a16="http://schemas.microsoft.com/office/drawing/2014/main" id="{55F87E69-A724-73A4-39F3-F3F4B7F7E6B1}"/>
              </a:ext>
            </a:extLst>
          </p:cNvPr>
          <p:cNvPicPr>
            <a:picLocks noChangeAspect="1"/>
          </p:cNvPicPr>
          <p:nvPr/>
        </p:nvPicPr>
        <p:blipFill rotWithShape="1">
          <a:blip r:embed="rId4"/>
          <a:srcRect r="22852"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pic>
        <p:nvPicPr>
          <p:cNvPr id="3" name="Εικόνα 3" descr="Εικόνα που περιέχει σταφύλι, φρούτο, φρούτα χωρίς σπόρους, αμπελόφυλλα&#10;&#10;Περιγραφή που δημιουργήθηκε αυτόματα">
            <a:hlinkClick r:id="" action="ppaction://hlinkshowjump?jump=nextslide"/>
            <a:extLst>
              <a:ext uri="{FF2B5EF4-FFF2-40B4-BE49-F238E27FC236}">
                <a16:creationId xmlns:a16="http://schemas.microsoft.com/office/drawing/2014/main" id="{75B5888B-66F4-3458-13DA-B8EA6492C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61424" y="5629835"/>
            <a:ext cx="2201566" cy="974193"/>
          </a:xfrm>
          <a:prstGeom prst="rect">
            <a:avLst/>
          </a:prstGeom>
          <a:noFill/>
        </p:spPr>
      </p:pic>
      <p:pic>
        <p:nvPicPr>
          <p:cNvPr id="5" name="Εικόνα 3">
            <a:extLst>
              <a:ext uri="{FF2B5EF4-FFF2-40B4-BE49-F238E27FC236}">
                <a16:creationId xmlns:a16="http://schemas.microsoft.com/office/drawing/2014/main" id="{930AD412-FD82-51C6-576A-C78C55AB9365}"/>
              </a:ext>
            </a:extLst>
          </p:cNvPr>
          <p:cNvPicPr>
            <a:picLocks noChangeAspect="1"/>
          </p:cNvPicPr>
          <p:nvPr/>
        </p:nvPicPr>
        <p:blipFill rotWithShape="1">
          <a:blip r:embed="rId6">
            <a:alphaModFix amt="20000"/>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r="65112"/>
          <a:stretch/>
        </p:blipFill>
        <p:spPr bwMode="auto">
          <a:xfrm>
            <a:off x="3683147" y="363765"/>
            <a:ext cx="4648169" cy="5883600"/>
          </a:xfrm>
          <a:prstGeom prst="rect">
            <a:avLst/>
          </a:prstGeom>
          <a:noFill/>
          <a:ln>
            <a:noFill/>
          </a:ln>
        </p:spPr>
      </p:pic>
    </p:spTree>
    <p:extLst>
      <p:ext uri="{BB962C8B-B14F-4D97-AF65-F5344CB8AC3E}">
        <p14:creationId xmlns:p14="http://schemas.microsoft.com/office/powerpoint/2010/main" val="36113685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ropicVTI">
  <a:themeElements>
    <a:clrScheme name="AnalogousFromRegularSeedLeftStep">
      <a:dk1>
        <a:srgbClr val="000000"/>
      </a:dk1>
      <a:lt1>
        <a:srgbClr val="FFFFFF"/>
      </a:lt1>
      <a:dk2>
        <a:srgbClr val="3D2622"/>
      </a:dk2>
      <a:lt2>
        <a:srgbClr val="E2E5E8"/>
      </a:lt2>
      <a:accent1>
        <a:srgbClr val="C3904D"/>
      </a:accent1>
      <a:accent2>
        <a:srgbClr val="B14D3B"/>
      </a:accent2>
      <a:accent3>
        <a:srgbClr val="C34D6C"/>
      </a:accent3>
      <a:accent4>
        <a:srgbClr val="B13B8C"/>
      </a:accent4>
      <a:accent5>
        <a:srgbClr val="B84DC3"/>
      </a:accent5>
      <a:accent6>
        <a:srgbClr val="743BB1"/>
      </a:accent6>
      <a:hlink>
        <a:srgbClr val="3F76B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4.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5.xml><?xml version="1.0" encoding="utf-8"?>
<a:theme xmlns:a="http://schemas.openxmlformats.org/drawingml/2006/main" name="SavonVTI">
  <a:themeElements>
    <a:clrScheme name="AnalogousFromRegularSeedRightStep">
      <a:dk1>
        <a:srgbClr val="000000"/>
      </a:dk1>
      <a:lt1>
        <a:srgbClr val="FFFFFF"/>
      </a:lt1>
      <a:dk2>
        <a:srgbClr val="412D24"/>
      </a:dk2>
      <a:lt2>
        <a:srgbClr val="E2E8E5"/>
      </a:lt2>
      <a:accent1>
        <a:srgbClr val="E72990"/>
      </a:accent1>
      <a:accent2>
        <a:srgbClr val="D5172F"/>
      </a:accent2>
      <a:accent3>
        <a:srgbClr val="E76029"/>
      </a:accent3>
      <a:accent4>
        <a:srgbClr val="CF9917"/>
      </a:accent4>
      <a:accent5>
        <a:srgbClr val="9AAB1E"/>
      </a:accent5>
      <a:accent6>
        <a:srgbClr val="5FB714"/>
      </a:accent6>
      <a:hlink>
        <a:srgbClr val="31935D"/>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TotalTime>
  <Words>4258</Words>
  <Application>Microsoft Office PowerPoint</Application>
  <PresentationFormat>Ευρεία οθόνη</PresentationFormat>
  <Paragraphs>246</Paragraphs>
  <Slides>43</Slides>
  <Notes>38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5</vt:i4>
      </vt:variant>
      <vt:variant>
        <vt:lpstr>Τίτλοι διαφανειών</vt:lpstr>
      </vt:variant>
      <vt:variant>
        <vt:i4>43</vt:i4>
      </vt:variant>
    </vt:vector>
  </HeadingPairs>
  <TitlesOfParts>
    <vt:vector size="59" baseType="lpstr">
      <vt:lpstr>Aptos</vt:lpstr>
      <vt:lpstr>Aptos Display</vt:lpstr>
      <vt:lpstr>Arial</vt:lpstr>
      <vt:lpstr>Calibri</vt:lpstr>
      <vt:lpstr>Century Schoolbook</vt:lpstr>
      <vt:lpstr>Franklin Gothic Book</vt:lpstr>
      <vt:lpstr>Garamond</vt:lpstr>
      <vt:lpstr>Gill Sans Nova</vt:lpstr>
      <vt:lpstr>Symbol</vt:lpstr>
      <vt:lpstr>Univers</vt:lpstr>
      <vt:lpstr>Wingdings</vt:lpstr>
      <vt:lpstr>Office Theme</vt:lpstr>
      <vt:lpstr>Θέμα του Office</vt:lpstr>
      <vt:lpstr>TropicVTI</vt:lpstr>
      <vt:lpstr>GradientVTI</vt:lpstr>
      <vt:lpstr>SavonVTI</vt:lpstr>
      <vt:lpstr>Παρουσίαση του PowerPoint</vt:lpstr>
      <vt:lpstr>ΜΕΤΑΒΟΛΕΣ  ΕΚΤΑΣΕΩΝ ΕΛΛΗΝΙΚΟΥ ΑΜΠΕΛΩΝΑ </vt:lpstr>
      <vt:lpstr>Παρουσίαση του PowerPoint</vt:lpstr>
      <vt:lpstr>Παρουσίαση του PowerPoint</vt:lpstr>
      <vt:lpstr>Με βάση επίσης τον πίνακα που ακολουθεί, στον οποίο εμφαίνονται οι συνολικές μεταβολές των εκτάσεων σε εκτάρια ανά κατηγορία οίνου (ΠΟΠ, ΠΓΕ, Οίνοι χωρίς Γ.Ε.) …</vt:lpstr>
      <vt:lpstr>Παρουσίαση του PowerPoint</vt:lpstr>
      <vt:lpstr> ΣΥΣΧΕΤΙΣΗ ΕΚΤΑΣΕΩΝ ΜΕ ΠΑΡΑΓΩΓΗ ΟΙΝΩΝ</vt:lpstr>
      <vt:lpstr>Παρουσίαση του PowerPoint</vt:lpstr>
      <vt:lpstr>ΚΑΤΑΝΟΜΗ ΑΔΕΙΩΝ ΦΥΤΕΥΣΗΣ 2016 ΕΩΣ 2023</vt:lpstr>
      <vt:lpstr>Παρουσίαση του PowerPoint</vt:lpstr>
      <vt:lpstr>Παρουσίαση του PowerPoint</vt:lpstr>
      <vt:lpstr>Ακολουθεί η κατάταξη Περιφερειών με τα ποσοστά αύξησης του αμπελώνα τους λόγω της χορήγησης Αδειών Φύτευσης, σε φθίνουσα σειρά  </vt:lpstr>
      <vt:lpstr>Με βάση επίσης τα δεδομένα του πίνακα που ακολουθεί παρατηρούμε: </vt:lpstr>
      <vt:lpstr>Παρουσίαση του PowerPoint</vt:lpstr>
      <vt:lpstr>Παρουσίαση του PowerPoint</vt:lpstr>
      <vt:lpstr>Παρουσίαση του PowerPoint</vt:lpstr>
      <vt:lpstr>ΔΙΑΣΤΡΩΜΑΤΩΣΗ ΕΚΤΑΣΕΩΝ ΕΛΛΗΝΙΚΟΥ ΑΜΠΕΛΩΝΑ ΣΥΜΦΩΝΑ ΜΕ ΤΟ ΑΜΠΕΛΟΥΡΓΙΚΟ ΜΗΤΡΩΟ </vt:lpstr>
      <vt:lpstr>Παρουσίαση του PowerPoint</vt:lpstr>
      <vt:lpstr>Παρουσίαση του PowerPoint</vt:lpstr>
      <vt:lpstr>Παρουσίαση του PowerPoint</vt:lpstr>
      <vt:lpstr>ΠΑΡΑΤΗΡΗΣΕΙΣ ΑΝΑ ΕΥΡΟΣ ΕΚΤΑΣΕΩΝ</vt:lpstr>
      <vt:lpstr>Παρουσίαση του PowerPoint</vt:lpstr>
      <vt:lpstr>Παρουσίαση του PowerPoint</vt:lpstr>
      <vt:lpstr>Παρουσίαση του PowerPoint</vt:lpstr>
      <vt:lpstr>ΔΙΑΣΤΡΩΜΑΤΩΣΗ ΗΛΙΚΙΩΝ ΑΜΠΕΛΟΚΑΛΛΙΕΡΓΗΤΩΝ ΒΑΣΕΙ  ΟΣΔΕ (2016 και 2023) (ανΑ αριθμΟ παραγωγών και αντίστοιχων εκτάσεων)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ΑΠΟΚΛΙΣΕΙΣ ΒΑΣΕΩΝ ΠΛΗΡΟΦΟΡΙΩΝ ΑΜΠΕΛΟΥΡΓΙΚΟΥ ΜΗΤΡΩΟΥ – ΔΗΛΩΣΕΩΝ ΣΥΓΚΟΜΙΔΗΣ – ΟΣΔΕ </vt:lpstr>
      <vt:lpstr>ΑΜΠΕΛΟΥΡΓΙΚΟ ΜΗΤΡΩΟ</vt:lpstr>
      <vt:lpstr>ΑΜΠΕΛΟΥΡΓΙΚΟ ΜΗΤΡΩΟ ΚΑΙ ΟΣΔΕ</vt:lpstr>
      <vt:lpstr>ΔΗΛΩΣΕΙΣ ΣΥΓΚΟΜΙΔΗΣ</vt:lpstr>
      <vt:lpstr>ΑΠΟΚΛΙΣΕΙΣ</vt:lpstr>
      <vt:lpstr>Παρουσίαση του PowerPoint</vt:lpstr>
      <vt:lpstr>Παρουσίαση του PowerPoint</vt:lpstr>
      <vt:lpstr>Παρουσίαση του PowerPoint</vt:lpstr>
      <vt:lpstr>ΑΝΑΓΚΑΙΑ ΣΥΝΘΗΚΗ</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ΕΛΕΝΗ ΠΡΙΤΣΙΒΕΛΗ</dc:creator>
  <cp:lastModifiedBy>ΕΛΕΝΗ ΠΡΙΤΣΙΒΕΛΗ</cp:lastModifiedBy>
  <cp:revision>16</cp:revision>
  <dcterms:created xsi:type="dcterms:W3CDTF">2024-05-15T10:57:24Z</dcterms:created>
  <dcterms:modified xsi:type="dcterms:W3CDTF">2024-05-20T12:09:58Z</dcterms:modified>
</cp:coreProperties>
</file>